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30" r:id="rId2"/>
    <p:sldId id="446" r:id="rId3"/>
    <p:sldId id="447" r:id="rId4"/>
    <p:sldId id="450" r:id="rId5"/>
    <p:sldId id="460" r:id="rId6"/>
    <p:sldId id="451" r:id="rId7"/>
    <p:sldId id="459" r:id="rId8"/>
    <p:sldId id="452" r:id="rId9"/>
    <p:sldId id="458" r:id="rId10"/>
    <p:sldId id="455" r:id="rId11"/>
    <p:sldId id="457" r:id="rId12"/>
    <p:sldId id="453" r:id="rId13"/>
    <p:sldId id="456" r:id="rId14"/>
    <p:sldId id="463" r:id="rId15"/>
    <p:sldId id="462" r:id="rId16"/>
    <p:sldId id="461" r:id="rId17"/>
    <p:sldId id="44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195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2367" autoAdjust="0"/>
  </p:normalViewPr>
  <p:slideViewPr>
    <p:cSldViewPr snapToGrid="0">
      <p:cViewPr varScale="1">
        <p:scale>
          <a:sx n="70" d="100"/>
          <a:sy n="70" d="100"/>
        </p:scale>
        <p:origin x="116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880F9-9FC8-6B47-876E-AD1BAF7BF976}"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86A84-ACA0-3249-B19F-1CD96385A2E3}" type="slidenum">
              <a:rPr lang="en-US" smtClean="0"/>
              <a:t>‹#›</a:t>
            </a:fld>
            <a:endParaRPr lang="en-US"/>
          </a:p>
        </p:txBody>
      </p:sp>
    </p:spTree>
    <p:extLst>
      <p:ext uri="{BB962C8B-B14F-4D97-AF65-F5344CB8AC3E}">
        <p14:creationId xmlns:p14="http://schemas.microsoft.com/office/powerpoint/2010/main" val="18662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an</a:t>
            </a:r>
            <a:r>
              <a:rPr lang="en-US" baseline="0" dirty="0"/>
              <a:t> overview of the Statewide Water Education Action Plan, Colorado’s first statewide education action plan designed to support the Water Plan’s goal of sustainable water by 2050</a:t>
            </a:r>
            <a:r>
              <a:rPr lang="en-US" baseline="0"/>
              <a:t>.  My name is Scott Williamson and I am the Education and Outreach Coordinator at Water Education Colorado.</a:t>
            </a:r>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1</a:t>
            </a:fld>
            <a:endParaRPr lang="en-US"/>
          </a:p>
        </p:txBody>
      </p:sp>
    </p:spTree>
    <p:extLst>
      <p:ext uri="{BB962C8B-B14F-4D97-AF65-F5344CB8AC3E}">
        <p14:creationId xmlns:p14="http://schemas.microsoft.com/office/powerpoint/2010/main" val="2131496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10</a:t>
            </a:fld>
            <a:endParaRPr lang="en-US"/>
          </a:p>
        </p:txBody>
      </p:sp>
    </p:spTree>
    <p:extLst>
      <p:ext uri="{BB962C8B-B14F-4D97-AF65-F5344CB8AC3E}">
        <p14:creationId xmlns:p14="http://schemas.microsoft.com/office/powerpoint/2010/main" val="315086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11</a:t>
            </a:fld>
            <a:endParaRPr lang="en-US"/>
          </a:p>
        </p:txBody>
      </p:sp>
    </p:spTree>
    <p:extLst>
      <p:ext uri="{BB962C8B-B14F-4D97-AF65-F5344CB8AC3E}">
        <p14:creationId xmlns:p14="http://schemas.microsoft.com/office/powerpoint/2010/main" val="234946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12</a:t>
            </a:fld>
            <a:endParaRPr lang="en-US"/>
          </a:p>
        </p:txBody>
      </p:sp>
    </p:spTree>
    <p:extLst>
      <p:ext uri="{BB962C8B-B14F-4D97-AF65-F5344CB8AC3E}">
        <p14:creationId xmlns:p14="http://schemas.microsoft.com/office/powerpoint/2010/main" val="16677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13</a:t>
            </a:fld>
            <a:endParaRPr lang="en-US"/>
          </a:p>
        </p:txBody>
      </p:sp>
    </p:spTree>
    <p:extLst>
      <p:ext uri="{BB962C8B-B14F-4D97-AF65-F5344CB8AC3E}">
        <p14:creationId xmlns:p14="http://schemas.microsoft.com/office/powerpoint/2010/main" val="4028829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14</a:t>
            </a:fld>
            <a:endParaRPr lang="en-US"/>
          </a:p>
        </p:txBody>
      </p:sp>
    </p:spTree>
    <p:extLst>
      <p:ext uri="{BB962C8B-B14F-4D97-AF65-F5344CB8AC3E}">
        <p14:creationId xmlns:p14="http://schemas.microsoft.com/office/powerpoint/2010/main" val="4177253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15</a:t>
            </a:fld>
            <a:endParaRPr lang="en-US"/>
          </a:p>
        </p:txBody>
      </p:sp>
    </p:spTree>
    <p:extLst>
      <p:ext uri="{BB962C8B-B14F-4D97-AF65-F5344CB8AC3E}">
        <p14:creationId xmlns:p14="http://schemas.microsoft.com/office/powerpoint/2010/main" val="144530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16</a:t>
            </a:fld>
            <a:endParaRPr lang="en-US"/>
          </a:p>
        </p:txBody>
      </p:sp>
    </p:spTree>
    <p:extLst>
      <p:ext uri="{BB962C8B-B14F-4D97-AF65-F5344CB8AC3E}">
        <p14:creationId xmlns:p14="http://schemas.microsoft.com/office/powerpoint/2010/main" val="2022681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work together on SWEAP.  Please reach</a:t>
            </a:r>
            <a:r>
              <a:rPr lang="en-US" baseline="0" dirty="0"/>
              <a:t> out and connect with us using the contact information on this slide.  Contact Jayla Poppleton or myself, Scott Williamson.  Thank you for taking the time to learn about SWEAP.  We look forward to connecting with you soon.</a:t>
            </a:r>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17</a:t>
            </a:fld>
            <a:endParaRPr lang="en-US"/>
          </a:p>
        </p:txBody>
      </p:sp>
    </p:spTree>
    <p:extLst>
      <p:ext uri="{BB962C8B-B14F-4D97-AF65-F5344CB8AC3E}">
        <p14:creationId xmlns:p14="http://schemas.microsoft.com/office/powerpoint/2010/main" val="251503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2</a:t>
            </a:fld>
            <a:endParaRPr lang="en-US"/>
          </a:p>
        </p:txBody>
      </p:sp>
    </p:spTree>
    <p:extLst>
      <p:ext uri="{BB962C8B-B14F-4D97-AF65-F5344CB8AC3E}">
        <p14:creationId xmlns:p14="http://schemas.microsoft.com/office/powerpoint/2010/main" val="386709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3</a:t>
            </a:fld>
            <a:endParaRPr lang="en-US"/>
          </a:p>
        </p:txBody>
      </p:sp>
    </p:spTree>
    <p:extLst>
      <p:ext uri="{BB962C8B-B14F-4D97-AF65-F5344CB8AC3E}">
        <p14:creationId xmlns:p14="http://schemas.microsoft.com/office/powerpoint/2010/main" val="94406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4</a:t>
            </a:fld>
            <a:endParaRPr lang="en-US"/>
          </a:p>
        </p:txBody>
      </p:sp>
    </p:spTree>
    <p:extLst>
      <p:ext uri="{BB962C8B-B14F-4D97-AF65-F5344CB8AC3E}">
        <p14:creationId xmlns:p14="http://schemas.microsoft.com/office/powerpoint/2010/main" val="263299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5</a:t>
            </a:fld>
            <a:endParaRPr lang="en-US"/>
          </a:p>
        </p:txBody>
      </p:sp>
    </p:spTree>
    <p:extLst>
      <p:ext uri="{BB962C8B-B14F-4D97-AF65-F5344CB8AC3E}">
        <p14:creationId xmlns:p14="http://schemas.microsoft.com/office/powerpoint/2010/main" val="428854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6</a:t>
            </a:fld>
            <a:endParaRPr lang="en-US"/>
          </a:p>
        </p:txBody>
      </p:sp>
    </p:spTree>
    <p:extLst>
      <p:ext uri="{BB962C8B-B14F-4D97-AF65-F5344CB8AC3E}">
        <p14:creationId xmlns:p14="http://schemas.microsoft.com/office/powerpoint/2010/main" val="244726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7</a:t>
            </a:fld>
            <a:endParaRPr lang="en-US"/>
          </a:p>
        </p:txBody>
      </p:sp>
    </p:spTree>
    <p:extLst>
      <p:ext uri="{BB962C8B-B14F-4D97-AF65-F5344CB8AC3E}">
        <p14:creationId xmlns:p14="http://schemas.microsoft.com/office/powerpoint/2010/main" val="86581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8</a:t>
            </a:fld>
            <a:endParaRPr lang="en-US"/>
          </a:p>
        </p:txBody>
      </p:sp>
    </p:spTree>
    <p:extLst>
      <p:ext uri="{BB962C8B-B14F-4D97-AF65-F5344CB8AC3E}">
        <p14:creationId xmlns:p14="http://schemas.microsoft.com/office/powerpoint/2010/main" val="395071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7F34A-C19A-4B6B-B984-001C2D79AAD2}" type="slidenum">
              <a:rPr lang="en-US" smtClean="0"/>
              <a:t>9</a:t>
            </a:fld>
            <a:endParaRPr lang="en-US"/>
          </a:p>
        </p:txBody>
      </p:sp>
    </p:spTree>
    <p:extLst>
      <p:ext uri="{BB962C8B-B14F-4D97-AF65-F5344CB8AC3E}">
        <p14:creationId xmlns:p14="http://schemas.microsoft.com/office/powerpoint/2010/main" val="224649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0127-0808-429F-B5F3-C514B3FC3A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94F50-B784-4801-94F9-D09E60ED87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4CE570-FC6A-46B5-892A-4D65CD16405E}"/>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5" name="Footer Placeholder 4">
            <a:extLst>
              <a:ext uri="{FF2B5EF4-FFF2-40B4-BE49-F238E27FC236}">
                <a16:creationId xmlns:a16="http://schemas.microsoft.com/office/drawing/2014/main" id="{44257A8B-5AB3-4C66-8059-B1AAA93A5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8FB54-47EA-4DD1-AD2D-5DC9B45532BA}"/>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396299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4BC3-B942-4F9A-97C0-271EC45BC0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FD36FD-E290-4DA8-9B31-6FD66F58FB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3FE65-6653-4A65-9989-F12182067BB8}"/>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5" name="Footer Placeholder 4">
            <a:extLst>
              <a:ext uri="{FF2B5EF4-FFF2-40B4-BE49-F238E27FC236}">
                <a16:creationId xmlns:a16="http://schemas.microsoft.com/office/drawing/2014/main" id="{C36ECF5F-B96B-4036-B4AD-C5C42A152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4331F-F9C4-49B5-A7F6-10099D2B185D}"/>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182473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1CE99-7330-472C-BCC7-4367F99B79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830ADC-82BD-40B1-8F96-06CED3525F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F9CF5-B120-478E-884F-48A0AA2F3E78}"/>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5" name="Footer Placeholder 4">
            <a:extLst>
              <a:ext uri="{FF2B5EF4-FFF2-40B4-BE49-F238E27FC236}">
                <a16:creationId xmlns:a16="http://schemas.microsoft.com/office/drawing/2014/main" id="{FECE30B4-EAD9-4DD0-9A7E-D10ACBD84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ADB7E-4B09-478F-8308-79FF497A883A}"/>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145728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3356-3756-4225-A15F-D23E47739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C7ABF-AF1F-40AB-AA2B-FF51C77259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D0C3D-9759-492D-9D9D-B233C0BFB7A3}"/>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5" name="Footer Placeholder 4">
            <a:extLst>
              <a:ext uri="{FF2B5EF4-FFF2-40B4-BE49-F238E27FC236}">
                <a16:creationId xmlns:a16="http://schemas.microsoft.com/office/drawing/2014/main" id="{F7594691-1660-409C-8CA5-FDE1BC96E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B9609-7A12-4DA7-B7DE-4A23004AEDA1}"/>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242696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31C4-0385-46BC-8838-8CAE40C891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FDF4F-D04D-4267-804E-6A7A262FAB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D06D1A-E4BC-4F27-A30C-6492B1FD6131}"/>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5" name="Footer Placeholder 4">
            <a:extLst>
              <a:ext uri="{FF2B5EF4-FFF2-40B4-BE49-F238E27FC236}">
                <a16:creationId xmlns:a16="http://schemas.microsoft.com/office/drawing/2014/main" id="{970F179E-024B-4EA9-8E74-9D342BCE3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694BF-E5CA-4D41-BE10-08C788F7BC0D}"/>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142265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2ECF-6922-4F81-84BE-0AF7BADC5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303A7-AC2B-4431-B21C-79D6F832FA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53465-ACF5-4019-8A9F-C3F8D97F65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7890BB-A07B-4FE5-B37E-1AA50DF7892B}"/>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6" name="Footer Placeholder 5">
            <a:extLst>
              <a:ext uri="{FF2B5EF4-FFF2-40B4-BE49-F238E27FC236}">
                <a16:creationId xmlns:a16="http://schemas.microsoft.com/office/drawing/2014/main" id="{867AEF4C-BD5E-4303-A4CA-2314379E5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7E1B6-2EBB-4C05-88A5-6919AEB906D4}"/>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270830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AA2D-B5B8-473E-B393-D22FABE721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3AF5B4-A91A-4BBC-96EC-2F2533420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141DC5-ADE6-49A2-9817-E66FA92056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3402A-CF13-48BA-BE54-74BEE617C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919924-492D-4625-9100-2231243B2B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0B9FE-6E1A-42F3-BCD3-B8840E89BE46}"/>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8" name="Footer Placeholder 7">
            <a:extLst>
              <a:ext uri="{FF2B5EF4-FFF2-40B4-BE49-F238E27FC236}">
                <a16:creationId xmlns:a16="http://schemas.microsoft.com/office/drawing/2014/main" id="{B0EA9BCB-39DC-4EC3-B388-44E88C8FD0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836C46-2C37-47CE-8577-72B10C98721E}"/>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236683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66B7-70EC-416D-86C8-86A278DE99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AEC894-8095-46EA-B434-23644D3A4A05}"/>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4" name="Footer Placeholder 3">
            <a:extLst>
              <a:ext uri="{FF2B5EF4-FFF2-40B4-BE49-F238E27FC236}">
                <a16:creationId xmlns:a16="http://schemas.microsoft.com/office/drawing/2014/main" id="{899A16D3-9CC2-4488-9109-C19C34F791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46277C-0A27-4616-84CE-4F6D949E1DD9}"/>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352635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CD51A-3687-4570-A524-68746A31A6ED}"/>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3" name="Footer Placeholder 2">
            <a:extLst>
              <a:ext uri="{FF2B5EF4-FFF2-40B4-BE49-F238E27FC236}">
                <a16:creationId xmlns:a16="http://schemas.microsoft.com/office/drawing/2014/main" id="{E19B1D32-4D41-4E77-A1CB-9DD3302A19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761497-A709-413B-AE1A-7F9055A9DAFE}"/>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386128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61C6-BEAA-49F4-BDF7-F486EA1ED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F0EF5-4285-4C2E-9393-F6681EF6A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2423F-D54A-4D70-B66E-8D3152DEA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6859EB-BACC-4F7A-9DD0-06FCB83174D2}"/>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6" name="Footer Placeholder 5">
            <a:extLst>
              <a:ext uri="{FF2B5EF4-FFF2-40B4-BE49-F238E27FC236}">
                <a16:creationId xmlns:a16="http://schemas.microsoft.com/office/drawing/2014/main" id="{346D1C99-06C7-4BC2-96A0-2DC97F053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01B4B-506D-4F49-98EA-02E0A256AE84}"/>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5595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FB5A-B12A-4848-AA10-0AE864342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6611D3-578F-4BB9-B759-57730E714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31972C-2D5B-4A75-BD76-97327C8FC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34DD0-D25A-4130-8B52-762E68E1C32C}"/>
              </a:ext>
            </a:extLst>
          </p:cNvPr>
          <p:cNvSpPr>
            <a:spLocks noGrp="1"/>
          </p:cNvSpPr>
          <p:nvPr>
            <p:ph type="dt" sz="half" idx="10"/>
          </p:nvPr>
        </p:nvSpPr>
        <p:spPr/>
        <p:txBody>
          <a:bodyPr/>
          <a:lstStyle/>
          <a:p>
            <a:fld id="{B12EDE03-FB53-4511-BF66-045C59E26AEF}" type="datetimeFigureOut">
              <a:rPr lang="en-US" smtClean="0"/>
              <a:t>10/5/2021</a:t>
            </a:fld>
            <a:endParaRPr lang="en-US"/>
          </a:p>
        </p:txBody>
      </p:sp>
      <p:sp>
        <p:nvSpPr>
          <p:cNvPr id="6" name="Footer Placeholder 5">
            <a:extLst>
              <a:ext uri="{FF2B5EF4-FFF2-40B4-BE49-F238E27FC236}">
                <a16:creationId xmlns:a16="http://schemas.microsoft.com/office/drawing/2014/main" id="{E8A78587-2EF6-4362-96A0-0007F6D57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11F56-05DD-4A85-B0C8-63029DACE2CA}"/>
              </a:ext>
            </a:extLst>
          </p:cNvPr>
          <p:cNvSpPr>
            <a:spLocks noGrp="1"/>
          </p:cNvSpPr>
          <p:nvPr>
            <p:ph type="sldNum" sz="quarter" idx="12"/>
          </p:nvPr>
        </p:nvSpPr>
        <p:spPr/>
        <p:txBody>
          <a:bodyPr/>
          <a:lstStyle/>
          <a:p>
            <a:fld id="{F8E18A57-99D2-4FED-B391-B31EB5C9FE44}" type="slidenum">
              <a:rPr lang="en-US" smtClean="0"/>
              <a:t>‹#›</a:t>
            </a:fld>
            <a:endParaRPr lang="en-US"/>
          </a:p>
        </p:txBody>
      </p:sp>
    </p:spTree>
    <p:extLst>
      <p:ext uri="{BB962C8B-B14F-4D97-AF65-F5344CB8AC3E}">
        <p14:creationId xmlns:p14="http://schemas.microsoft.com/office/powerpoint/2010/main" val="41460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E36E8-55A5-4047-A1DB-5DA7A6B6D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EA5AF4-6318-4977-8139-CBFE1707E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0A30B-F409-4EF3-AD25-86D32CB1D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EDE03-FB53-4511-BF66-045C59E26AEF}" type="datetimeFigureOut">
              <a:rPr lang="en-US" smtClean="0"/>
              <a:t>10/5/2021</a:t>
            </a:fld>
            <a:endParaRPr lang="en-US"/>
          </a:p>
        </p:txBody>
      </p:sp>
      <p:sp>
        <p:nvSpPr>
          <p:cNvPr id="5" name="Footer Placeholder 4">
            <a:extLst>
              <a:ext uri="{FF2B5EF4-FFF2-40B4-BE49-F238E27FC236}">
                <a16:creationId xmlns:a16="http://schemas.microsoft.com/office/drawing/2014/main" id="{E248254E-A29C-4CD2-8C24-0D0D9A0F5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E12C5-A0C8-4985-B33A-4EE72C7E3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18A57-99D2-4FED-B391-B31EB5C9FE44}" type="slidenum">
              <a:rPr lang="en-US" smtClean="0"/>
              <a:t>‹#›</a:t>
            </a:fld>
            <a:endParaRPr lang="en-US"/>
          </a:p>
        </p:txBody>
      </p:sp>
    </p:spTree>
    <p:extLst>
      <p:ext uri="{BB962C8B-B14F-4D97-AF65-F5344CB8AC3E}">
        <p14:creationId xmlns:p14="http://schemas.microsoft.com/office/powerpoint/2010/main" val="351365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9A0989D-AD2E-4320-9B2B-3BD3BCC63362}"/>
              </a:ext>
            </a:extLst>
          </p:cNvPr>
          <p:cNvSpPr txBox="1">
            <a:spLocks/>
          </p:cNvSpPr>
          <p:nvPr/>
        </p:nvSpPr>
        <p:spPr>
          <a:xfrm>
            <a:off x="598055" y="241650"/>
            <a:ext cx="7863268" cy="1330571"/>
          </a:xfrm>
          <a:prstGeom prst="rect">
            <a:avLst/>
          </a:prstGeom>
        </p:spPr>
        <p:txBody>
          <a:bodyPr vert="horz" lIns="91440" tIns="45720" rIns="91440" bIns="45720" rtlCol="0" anchor="ctr">
            <a:noAutofit/>
          </a:bodyPr>
          <a:lstStyle>
            <a:lvl1pPr defTabSz="914400">
              <a:lnSpc>
                <a:spcPct val="90000"/>
              </a:lnSpc>
              <a:spcBef>
                <a:spcPct val="0"/>
              </a:spcBef>
              <a:buNone/>
              <a:defRPr sz="3600" b="1">
                <a:solidFill>
                  <a:srgbClr val="595E61"/>
                </a:solidFill>
                <a:latin typeface="Avenir Next LT Pro" panose="020B0504020202020204" pitchFamily="34" charset="0"/>
                <a:ea typeface="+mj-ea"/>
                <a:cs typeface="+mj-cs"/>
              </a:defRPr>
            </a:lvl1pPr>
          </a:lstStyle>
          <a:p>
            <a:pPr lvl="0"/>
            <a:r>
              <a:rPr lang="en-US" sz="3600" dirty="0"/>
              <a:t>STATEWIDE WATER EDUCATION ACTION PLAN  (SWEAP)</a:t>
            </a:r>
          </a:p>
        </p:txBody>
      </p:sp>
      <p:pic>
        <p:nvPicPr>
          <p:cNvPr id="5" name="Picture 4" descr="A group of people standing next to a tree&#10;&#10;Description automatically generated">
            <a:extLst>
              <a:ext uri="{FF2B5EF4-FFF2-40B4-BE49-F238E27FC236}">
                <a16:creationId xmlns:a16="http://schemas.microsoft.com/office/drawing/2014/main" id="{C66F97B9-2D60-4B40-AA6C-683C16D696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 t="42955" r="-98" b="13213"/>
          <a:stretch/>
        </p:blipFill>
        <p:spPr>
          <a:xfrm>
            <a:off x="0" y="1659157"/>
            <a:ext cx="12192000" cy="4008133"/>
          </a:xfrm>
          <a:prstGeom prst="rect">
            <a:avLst/>
          </a:prstGeom>
        </p:spPr>
      </p:pic>
      <p:grpSp>
        <p:nvGrpSpPr>
          <p:cNvPr id="3" name="Group 2"/>
          <p:cNvGrpSpPr/>
          <p:nvPr/>
        </p:nvGrpSpPr>
        <p:grpSpPr>
          <a:xfrm>
            <a:off x="2380" y="1657976"/>
            <a:ext cx="3779601" cy="921345"/>
            <a:chOff x="11905" y="1657976"/>
            <a:chExt cx="3779601" cy="921345"/>
          </a:xfrm>
        </p:grpSpPr>
        <p:grpSp>
          <p:nvGrpSpPr>
            <p:cNvPr id="9" name="Group 8">
              <a:extLst>
                <a:ext uri="{FF2B5EF4-FFF2-40B4-BE49-F238E27FC236}">
                  <a16:creationId xmlns:a16="http://schemas.microsoft.com/office/drawing/2014/main" id="{1E888DC6-4513-484D-9591-3EDDCF4471F3}"/>
                </a:ext>
              </a:extLst>
            </p:cNvPr>
            <p:cNvGrpSpPr/>
            <p:nvPr/>
          </p:nvGrpSpPr>
          <p:grpSpPr>
            <a:xfrm>
              <a:off x="11905" y="1657976"/>
              <a:ext cx="3779601" cy="921345"/>
              <a:chOff x="8412397" y="3524449"/>
              <a:chExt cx="3779601" cy="921345"/>
            </a:xfrm>
            <a:scene3d>
              <a:camera prst="orthographicFront">
                <a:rot lat="10800000" lon="0" rev="10800000"/>
              </a:camera>
              <a:lightRig rig="threePt" dir="t"/>
            </a:scene3d>
          </p:grpSpPr>
          <p:sp>
            <p:nvSpPr>
              <p:cNvPr id="15" name="Rectangle 14">
                <a:extLst>
                  <a:ext uri="{FF2B5EF4-FFF2-40B4-BE49-F238E27FC236}">
                    <a16:creationId xmlns:a16="http://schemas.microsoft.com/office/drawing/2014/main" id="{0B7DCECA-8C92-4BE9-8B76-ED3586D221C2}"/>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37C147A4-F73F-4929-87EC-243E5AE613BD}"/>
                  </a:ext>
                </a:extLst>
              </p:cNvPr>
              <p:cNvSpPr/>
              <p:nvPr userDrawn="1"/>
            </p:nvSpPr>
            <p:spPr>
              <a:xfrm>
                <a:off x="8412397" y="3524449"/>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Placeholder 1">
              <a:extLst>
                <a:ext uri="{FF2B5EF4-FFF2-40B4-BE49-F238E27FC236}">
                  <a16:creationId xmlns:a16="http://schemas.microsoft.com/office/drawing/2014/main" id="{46E063F9-6F55-402C-905C-2FEC4A9364CE}"/>
                </a:ext>
              </a:extLst>
            </p:cNvPr>
            <p:cNvSpPr txBox="1">
              <a:spLocks/>
            </p:cNvSpPr>
            <p:nvPr userDrawn="1"/>
          </p:nvSpPr>
          <p:spPr>
            <a:xfrm>
              <a:off x="202240" y="1716512"/>
              <a:ext cx="3202404" cy="825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r>
                <a:rPr lang="en-US" sz="1200" b="0" kern="1200" dirty="0">
                  <a:solidFill>
                    <a:schemeClr val="bg1"/>
                  </a:solidFill>
                  <a:effectLst/>
                  <a:latin typeface="Avenir Next LT Pro" panose="020B0504020202020204" pitchFamily="34" charset="0"/>
                  <a:ea typeface="+mj-ea"/>
                  <a:cs typeface="+mj-cs"/>
                </a:rPr>
                <a:t>“Colorado’s first statewide education </a:t>
              </a:r>
              <a:br>
                <a:rPr lang="en-US" sz="1200" b="0" kern="1200" dirty="0">
                  <a:solidFill>
                    <a:schemeClr val="bg1"/>
                  </a:solidFill>
                  <a:effectLst/>
                  <a:latin typeface="Avenir Next LT Pro" panose="020B0504020202020204" pitchFamily="34" charset="0"/>
                  <a:ea typeface="+mj-ea"/>
                  <a:cs typeface="+mj-cs"/>
                </a:rPr>
              </a:br>
              <a:r>
                <a:rPr lang="en-US" sz="1200" b="0" kern="1200" dirty="0">
                  <a:solidFill>
                    <a:schemeClr val="bg1"/>
                  </a:solidFill>
                  <a:effectLst/>
                  <a:latin typeface="Avenir Next LT Pro" panose="020B0504020202020204" pitchFamily="34" charset="0"/>
                  <a:ea typeface="+mj-ea"/>
                  <a:cs typeface="+mj-cs"/>
                </a:rPr>
                <a:t>action plan designed to support the Water Plan’s goal of sustainable water by 2050.”</a:t>
              </a:r>
              <a:endParaRPr lang="en-US" sz="1050" b="0" dirty="0">
                <a:solidFill>
                  <a:schemeClr val="bg1"/>
                </a:solidFill>
              </a:endParaRPr>
            </a:p>
          </p:txBody>
        </p:sp>
      </p:grpSp>
      <p:sp>
        <p:nvSpPr>
          <p:cNvPr id="12" name="Title Placeholder 1">
            <a:extLst>
              <a:ext uri="{FF2B5EF4-FFF2-40B4-BE49-F238E27FC236}">
                <a16:creationId xmlns:a16="http://schemas.microsoft.com/office/drawing/2014/main" id="{9742EAE4-967C-4523-8474-C5D18F89AAEF}"/>
              </a:ext>
            </a:extLst>
          </p:cNvPr>
          <p:cNvSpPr txBox="1">
            <a:spLocks/>
          </p:cNvSpPr>
          <p:nvPr/>
        </p:nvSpPr>
        <p:spPr>
          <a:xfrm>
            <a:off x="8193505" y="956310"/>
            <a:ext cx="3833395" cy="6974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r"/>
            <a:r>
              <a:rPr lang="en-US" sz="2000" dirty="0">
                <a:solidFill>
                  <a:schemeClr val="tx1">
                    <a:lumMod val="65000"/>
                    <a:lumOff val="35000"/>
                  </a:schemeClr>
                </a:solidFill>
              </a:rPr>
              <a:t>SCW CONFERENCE</a:t>
            </a:r>
          </a:p>
          <a:p>
            <a:pPr algn="r"/>
            <a:r>
              <a:rPr lang="en-US" sz="2000" dirty="0">
                <a:solidFill>
                  <a:schemeClr val="tx1">
                    <a:lumMod val="65000"/>
                    <a:lumOff val="35000"/>
                  </a:schemeClr>
                </a:solidFill>
              </a:rPr>
              <a:t>10.05.21</a:t>
            </a:r>
          </a:p>
        </p:txBody>
      </p:sp>
      <p:pic>
        <p:nvPicPr>
          <p:cNvPr id="18" name="Google Shape;97;p13"/>
          <p:cNvPicPr preferRelativeResize="0"/>
          <p:nvPr/>
        </p:nvPicPr>
        <p:blipFill>
          <a:blip r:embed="rId4" cstate="hqprint">
            <a:extLst>
              <a:ext uri="{28A0092B-C50C-407E-A947-70E740481C1C}">
                <a14:useLocalDpi xmlns:a14="http://schemas.microsoft.com/office/drawing/2010/main" val="0"/>
              </a:ext>
            </a:extLst>
          </a:blip>
          <a:stretch>
            <a:fillRect/>
          </a:stretch>
        </p:blipFill>
        <p:spPr>
          <a:xfrm>
            <a:off x="9525142" y="6013544"/>
            <a:ext cx="2355233" cy="501824"/>
          </a:xfrm>
          <a:prstGeom prst="rect">
            <a:avLst/>
          </a:prstGeom>
          <a:noFill/>
          <a:ln>
            <a:noFill/>
          </a:ln>
        </p:spPr>
      </p:pic>
      <p:grpSp>
        <p:nvGrpSpPr>
          <p:cNvPr id="17" name="Group 16">
            <a:extLst>
              <a:ext uri="{FF2B5EF4-FFF2-40B4-BE49-F238E27FC236}">
                <a16:creationId xmlns:a16="http://schemas.microsoft.com/office/drawing/2014/main" id="{2157349B-C299-4C07-AA04-E061D8317795}"/>
              </a:ext>
            </a:extLst>
          </p:cNvPr>
          <p:cNvGrpSpPr/>
          <p:nvPr/>
        </p:nvGrpSpPr>
        <p:grpSpPr>
          <a:xfrm>
            <a:off x="9441987" y="0"/>
            <a:ext cx="2750011" cy="906867"/>
            <a:chOff x="9048391" y="0"/>
            <a:chExt cx="3143608" cy="1036663"/>
          </a:xfrm>
        </p:grpSpPr>
        <p:grpSp>
          <p:nvGrpSpPr>
            <p:cNvPr id="19" name="Group 18">
              <a:extLst>
                <a:ext uri="{FF2B5EF4-FFF2-40B4-BE49-F238E27FC236}">
                  <a16:creationId xmlns:a16="http://schemas.microsoft.com/office/drawing/2014/main" id="{8D51B0E9-E582-4EBF-A84C-E9ECC8852768}"/>
                </a:ext>
              </a:extLst>
            </p:cNvPr>
            <p:cNvGrpSpPr/>
            <p:nvPr userDrawn="1"/>
          </p:nvGrpSpPr>
          <p:grpSpPr>
            <a:xfrm>
              <a:off x="9048391" y="272759"/>
              <a:ext cx="3143607" cy="763904"/>
              <a:chOff x="8400492" y="3517306"/>
              <a:chExt cx="3791506" cy="921345"/>
            </a:xfrm>
          </p:grpSpPr>
          <p:sp>
            <p:nvSpPr>
              <p:cNvPr id="23" name="Rectangle 22">
                <a:extLst>
                  <a:ext uri="{FF2B5EF4-FFF2-40B4-BE49-F238E27FC236}">
                    <a16:creationId xmlns:a16="http://schemas.microsoft.com/office/drawing/2014/main" id="{C36C71A1-5F20-44C5-8CD1-11C6902FBCFE}"/>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14387ACA-8468-4245-B6A5-BF068A72E59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95024ADE-37C4-4BBE-802B-3659AA81291F}"/>
                </a:ext>
              </a:extLst>
            </p:cNvPr>
            <p:cNvGrpSpPr/>
            <p:nvPr userDrawn="1"/>
          </p:nvGrpSpPr>
          <p:grpSpPr>
            <a:xfrm>
              <a:off x="9853248" y="0"/>
              <a:ext cx="2338751" cy="510441"/>
              <a:chOff x="9371231" y="3026573"/>
              <a:chExt cx="2820768" cy="615643"/>
            </a:xfrm>
          </p:grpSpPr>
          <p:sp>
            <p:nvSpPr>
              <p:cNvPr id="21" name="Rectangle 20">
                <a:extLst>
                  <a:ext uri="{FF2B5EF4-FFF2-40B4-BE49-F238E27FC236}">
                    <a16:creationId xmlns:a16="http://schemas.microsoft.com/office/drawing/2014/main" id="{E3537596-8FE6-4FCD-81B9-1E7DF0570AE8}"/>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FC655D80-5208-4018-9F0E-2C2B25C46A0D}"/>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5" name="Title Placeholder 1">
            <a:extLst>
              <a:ext uri="{FF2B5EF4-FFF2-40B4-BE49-F238E27FC236}">
                <a16:creationId xmlns:a16="http://schemas.microsoft.com/office/drawing/2014/main" id="{500DFCAA-DD16-4D76-BCC0-752DCA2B743A}"/>
              </a:ext>
            </a:extLst>
          </p:cNvPr>
          <p:cNvSpPr txBox="1">
            <a:spLocks/>
          </p:cNvSpPr>
          <p:nvPr/>
        </p:nvSpPr>
        <p:spPr>
          <a:xfrm>
            <a:off x="608688" y="5919855"/>
            <a:ext cx="3641560" cy="421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r>
              <a:rPr lang="en-US" sz="2000" b="1" dirty="0"/>
              <a:t>JAYLA POPPLETON</a:t>
            </a:r>
            <a:endParaRPr lang="en-US" sz="2000" b="1" dirty="0">
              <a:solidFill>
                <a:srgbClr val="595E61"/>
              </a:solidFill>
            </a:endParaRPr>
          </a:p>
        </p:txBody>
      </p:sp>
      <p:sp>
        <p:nvSpPr>
          <p:cNvPr id="26" name="Title Placeholder 1">
            <a:extLst>
              <a:ext uri="{FF2B5EF4-FFF2-40B4-BE49-F238E27FC236}">
                <a16:creationId xmlns:a16="http://schemas.microsoft.com/office/drawing/2014/main" id="{6CBEDDB3-152E-4AAF-B3D4-0A60307F9FDF}"/>
              </a:ext>
            </a:extLst>
          </p:cNvPr>
          <p:cNvSpPr txBox="1">
            <a:spLocks/>
          </p:cNvSpPr>
          <p:nvPr/>
        </p:nvSpPr>
        <p:spPr>
          <a:xfrm>
            <a:off x="598055" y="6266826"/>
            <a:ext cx="5806773" cy="591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r>
              <a:rPr lang="en-US" sz="1400" b="0" dirty="0">
                <a:solidFill>
                  <a:srgbClr val="595E61"/>
                </a:solidFill>
              </a:rPr>
              <a:t>Executive Director</a:t>
            </a:r>
          </a:p>
          <a:p>
            <a:r>
              <a:rPr lang="en-US" sz="1400" b="0" dirty="0">
                <a:solidFill>
                  <a:srgbClr val="595E61"/>
                </a:solidFill>
              </a:rPr>
              <a:t>Water Education Colorado</a:t>
            </a:r>
          </a:p>
        </p:txBody>
      </p:sp>
      <p:sp>
        <p:nvSpPr>
          <p:cNvPr id="27" name="Title Placeholder 1">
            <a:extLst>
              <a:ext uri="{FF2B5EF4-FFF2-40B4-BE49-F238E27FC236}">
                <a16:creationId xmlns:a16="http://schemas.microsoft.com/office/drawing/2014/main" id="{500DFCAA-DD16-4D76-BCC0-752DCA2B743A}"/>
              </a:ext>
            </a:extLst>
          </p:cNvPr>
          <p:cNvSpPr txBox="1">
            <a:spLocks/>
          </p:cNvSpPr>
          <p:nvPr/>
        </p:nvSpPr>
        <p:spPr>
          <a:xfrm>
            <a:off x="3792614" y="5919855"/>
            <a:ext cx="3641560" cy="421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r>
              <a:rPr lang="en-US" sz="2000" b="1" dirty="0"/>
              <a:t>SCOTT WILLIAMSON</a:t>
            </a:r>
            <a:endParaRPr lang="en-US" sz="2000" b="1" dirty="0">
              <a:solidFill>
                <a:srgbClr val="595E61"/>
              </a:solidFill>
            </a:endParaRPr>
          </a:p>
        </p:txBody>
      </p:sp>
      <p:sp>
        <p:nvSpPr>
          <p:cNvPr id="28" name="Title Placeholder 1">
            <a:extLst>
              <a:ext uri="{FF2B5EF4-FFF2-40B4-BE49-F238E27FC236}">
                <a16:creationId xmlns:a16="http://schemas.microsoft.com/office/drawing/2014/main" id="{6CBEDDB3-152E-4AAF-B3D4-0A60307F9FDF}"/>
              </a:ext>
            </a:extLst>
          </p:cNvPr>
          <p:cNvSpPr txBox="1">
            <a:spLocks/>
          </p:cNvSpPr>
          <p:nvPr/>
        </p:nvSpPr>
        <p:spPr>
          <a:xfrm>
            <a:off x="3781981" y="6266826"/>
            <a:ext cx="5806773" cy="591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r>
              <a:rPr lang="en-US" sz="1400" b="0" dirty="0">
                <a:solidFill>
                  <a:srgbClr val="595E61"/>
                </a:solidFill>
              </a:rPr>
              <a:t>Education Programs Manager</a:t>
            </a:r>
          </a:p>
          <a:p>
            <a:r>
              <a:rPr lang="en-US" sz="1400" b="0" dirty="0">
                <a:solidFill>
                  <a:srgbClr val="595E61"/>
                </a:solidFill>
              </a:rPr>
              <a:t>Water Education Colorado</a:t>
            </a:r>
          </a:p>
        </p:txBody>
      </p:sp>
    </p:spTree>
    <p:extLst>
      <p:ext uri="{BB962C8B-B14F-4D97-AF65-F5344CB8AC3E}">
        <p14:creationId xmlns:p14="http://schemas.microsoft.com/office/powerpoint/2010/main" val="14745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F961DD-AE9E-42B9-AEDA-A43B7BF306E9}"/>
              </a:ext>
            </a:extLst>
          </p:cNvPr>
          <p:cNvSpPr/>
          <p:nvPr/>
        </p:nvSpPr>
        <p:spPr>
          <a:xfrm>
            <a:off x="610290" y="593219"/>
            <a:ext cx="5430046" cy="5909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3600" b="1" dirty="0">
                <a:solidFill>
                  <a:srgbClr val="595E61"/>
                </a:solidFill>
                <a:latin typeface="Avenir Next LT Pro" panose="020B0504020202020204" pitchFamily="34" charset="0"/>
                <a:ea typeface="+mj-ea"/>
                <a:cs typeface="+mj-cs"/>
              </a:rPr>
              <a:t>ALIGNMENT PLANNING</a:t>
            </a:r>
          </a:p>
        </p:txBody>
      </p:sp>
      <p:cxnSp>
        <p:nvCxnSpPr>
          <p:cNvPr id="3" name="Straight Connector 2">
            <a:extLst>
              <a:ext uri="{FF2B5EF4-FFF2-40B4-BE49-F238E27FC236}">
                <a16:creationId xmlns:a16="http://schemas.microsoft.com/office/drawing/2014/main" id="{E5C8FB32-A92C-47FC-9CF4-E7AE5CA10B68}"/>
              </a:ext>
            </a:extLst>
          </p:cNvPr>
          <p:cNvCxnSpPr>
            <a:cxnSpLocks/>
          </p:cNvCxnSpPr>
          <p:nvPr/>
        </p:nvCxnSpPr>
        <p:spPr>
          <a:xfrm flipV="1">
            <a:off x="6083968" y="0"/>
            <a:ext cx="0" cy="6858000"/>
          </a:xfrm>
          <a:prstGeom prst="line">
            <a:avLst/>
          </a:prstGeom>
          <a:ln w="31750">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207DD132-BB8E-4D76-B9F1-D5960F54AD2B}"/>
              </a:ext>
            </a:extLst>
          </p:cNvPr>
          <p:cNvCxnSpPr>
            <a:cxnSpLocks/>
          </p:cNvCxnSpPr>
          <p:nvPr/>
        </p:nvCxnSpPr>
        <p:spPr>
          <a:xfrm flipV="1">
            <a:off x="727292" y="1175182"/>
            <a:ext cx="4590666" cy="11498"/>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5" name="Title Placeholder 1">
            <a:extLst>
              <a:ext uri="{FF2B5EF4-FFF2-40B4-BE49-F238E27FC236}">
                <a16:creationId xmlns:a16="http://schemas.microsoft.com/office/drawing/2014/main" id="{99642AF9-815D-4BF2-A7D4-05D096BDFE67}"/>
              </a:ext>
            </a:extLst>
          </p:cNvPr>
          <p:cNvSpPr txBox="1">
            <a:spLocks/>
          </p:cNvSpPr>
          <p:nvPr/>
        </p:nvSpPr>
        <p:spPr>
          <a:xfrm>
            <a:off x="610290" y="1196259"/>
            <a:ext cx="4707668" cy="68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1800" b="0" i="1" dirty="0"/>
              <a:t>Answer the following questions to help align programs together for Water ‘22</a:t>
            </a:r>
          </a:p>
        </p:txBody>
      </p:sp>
      <p:grpSp>
        <p:nvGrpSpPr>
          <p:cNvPr id="16" name="Group 15">
            <a:extLst>
              <a:ext uri="{FF2B5EF4-FFF2-40B4-BE49-F238E27FC236}">
                <a16:creationId xmlns:a16="http://schemas.microsoft.com/office/drawing/2014/main" id="{39B7656A-FF6D-4A66-B419-E69AB41B6634}"/>
              </a:ext>
            </a:extLst>
          </p:cNvPr>
          <p:cNvGrpSpPr/>
          <p:nvPr/>
        </p:nvGrpSpPr>
        <p:grpSpPr>
          <a:xfrm>
            <a:off x="5789122" y="4121753"/>
            <a:ext cx="637818" cy="580950"/>
            <a:chOff x="5789122" y="751785"/>
            <a:chExt cx="637818" cy="580950"/>
          </a:xfrm>
        </p:grpSpPr>
        <p:sp>
          <p:nvSpPr>
            <p:cNvPr id="17" name="Rectangle 16">
              <a:extLst>
                <a:ext uri="{FF2B5EF4-FFF2-40B4-BE49-F238E27FC236}">
                  <a16:creationId xmlns:a16="http://schemas.microsoft.com/office/drawing/2014/main" id="{28973FC4-A37E-4634-9CB8-C878F175200C}"/>
                </a:ext>
              </a:extLst>
            </p:cNvPr>
            <p:cNvSpPr/>
            <p:nvPr userDrawn="1"/>
          </p:nvSpPr>
          <p:spPr>
            <a:xfrm>
              <a:off x="5904356" y="830897"/>
              <a:ext cx="383287" cy="430682"/>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Placeholder 1">
              <a:extLst>
                <a:ext uri="{FF2B5EF4-FFF2-40B4-BE49-F238E27FC236}">
                  <a16:creationId xmlns:a16="http://schemas.microsoft.com/office/drawing/2014/main" id="{BAFAB79B-3B8C-461B-BB7E-3B6BA08314B1}"/>
                </a:ext>
              </a:extLst>
            </p:cNvPr>
            <p:cNvSpPr txBox="1">
              <a:spLocks/>
            </p:cNvSpPr>
            <p:nvPr userDrawn="1"/>
          </p:nvSpPr>
          <p:spPr>
            <a:xfrm>
              <a:off x="5789122" y="751785"/>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a:solidFill>
                    <a:schemeClr val="bg1"/>
                  </a:solidFill>
                  <a:latin typeface="Avenir Next LT Pro" panose="020B0504020202020204" pitchFamily="34" charset="0"/>
                </a:rPr>
                <a:t>3</a:t>
              </a:r>
            </a:p>
          </p:txBody>
        </p:sp>
      </p:grpSp>
      <p:sp>
        <p:nvSpPr>
          <p:cNvPr id="22" name="Title Placeholder 1">
            <a:extLst>
              <a:ext uri="{FF2B5EF4-FFF2-40B4-BE49-F238E27FC236}">
                <a16:creationId xmlns:a16="http://schemas.microsoft.com/office/drawing/2014/main" id="{488AEC71-C86C-4F8D-A63C-7682E4E10CFF}"/>
              </a:ext>
            </a:extLst>
          </p:cNvPr>
          <p:cNvSpPr txBox="1">
            <a:spLocks/>
          </p:cNvSpPr>
          <p:nvPr/>
        </p:nvSpPr>
        <p:spPr>
          <a:xfrm>
            <a:off x="6577640" y="4473613"/>
            <a:ext cx="5205105" cy="828327"/>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endParaRPr lang="en-US" dirty="0"/>
          </a:p>
          <a:p>
            <a:endParaRPr lang="en-US" sz="1300" b="0" i="0" u="none" strike="noStrike" kern="1200" baseline="0" dirty="0">
              <a:solidFill>
                <a:srgbClr val="595E61"/>
              </a:solidFill>
              <a:latin typeface="Avenir Next LT Pro" panose="020B0504020202020204" pitchFamily="34" charset="0"/>
              <a:ea typeface="+mj-ea"/>
              <a:cs typeface="+mj-cs"/>
            </a:endParaRPr>
          </a:p>
          <a:p>
            <a:pPr lvl="0"/>
            <a:r>
              <a:rPr lang="en-US" sz="1600" dirty="0"/>
              <a:t>What resources would be beneficial and what questions do you need answered to connect your organization/program to Water ‘22?</a:t>
            </a:r>
          </a:p>
        </p:txBody>
      </p:sp>
      <p:sp>
        <p:nvSpPr>
          <p:cNvPr id="23" name="Title Placeholder 1">
            <a:extLst>
              <a:ext uri="{FF2B5EF4-FFF2-40B4-BE49-F238E27FC236}">
                <a16:creationId xmlns:a16="http://schemas.microsoft.com/office/drawing/2014/main" id="{A157164E-50CF-4E97-B8D6-AC7AA9189B6C}"/>
              </a:ext>
            </a:extLst>
          </p:cNvPr>
          <p:cNvSpPr txBox="1">
            <a:spLocks/>
          </p:cNvSpPr>
          <p:nvPr/>
        </p:nvSpPr>
        <p:spPr>
          <a:xfrm>
            <a:off x="6473853" y="4058674"/>
            <a:ext cx="5031209" cy="716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nSpc>
                <a:spcPct val="100000"/>
              </a:lnSpc>
              <a:spcAft>
                <a:spcPts val="600"/>
              </a:spcAft>
            </a:pPr>
            <a:r>
              <a:rPr lang="en-US" sz="2800" b="1" kern="1200" dirty="0">
                <a:solidFill>
                  <a:srgbClr val="595E61"/>
                </a:solidFill>
                <a:latin typeface="Avenir Next LT Pro Light" panose="020B0304020202020204" pitchFamily="34" charset="0"/>
              </a:rPr>
              <a:t>RESOURCES &amp; QUESTIONS</a:t>
            </a:r>
            <a:endParaRPr lang="en-US" sz="2800" b="1" dirty="0">
              <a:solidFill>
                <a:srgbClr val="595E61"/>
              </a:solidFill>
              <a:latin typeface="Avenir Next LT Pro Light" panose="020B0304020202020204" pitchFamily="34" charset="0"/>
            </a:endParaRPr>
          </a:p>
        </p:txBody>
      </p:sp>
      <p:grpSp>
        <p:nvGrpSpPr>
          <p:cNvPr id="26" name="Group 25">
            <a:extLst>
              <a:ext uri="{FF2B5EF4-FFF2-40B4-BE49-F238E27FC236}">
                <a16:creationId xmlns:a16="http://schemas.microsoft.com/office/drawing/2014/main" id="{25310310-F985-464F-815A-99B1244DAC26}"/>
              </a:ext>
            </a:extLst>
          </p:cNvPr>
          <p:cNvGrpSpPr/>
          <p:nvPr/>
        </p:nvGrpSpPr>
        <p:grpSpPr>
          <a:xfrm>
            <a:off x="9441987" y="0"/>
            <a:ext cx="2750011" cy="906867"/>
            <a:chOff x="9048391" y="0"/>
            <a:chExt cx="3143608" cy="1036663"/>
          </a:xfrm>
        </p:grpSpPr>
        <p:grpSp>
          <p:nvGrpSpPr>
            <p:cNvPr id="27" name="Group 26">
              <a:extLst>
                <a:ext uri="{FF2B5EF4-FFF2-40B4-BE49-F238E27FC236}">
                  <a16:creationId xmlns:a16="http://schemas.microsoft.com/office/drawing/2014/main" id="{79A71717-03B4-4A08-B2BD-E450A4561D5B}"/>
                </a:ext>
              </a:extLst>
            </p:cNvPr>
            <p:cNvGrpSpPr/>
            <p:nvPr userDrawn="1"/>
          </p:nvGrpSpPr>
          <p:grpSpPr>
            <a:xfrm>
              <a:off x="9048391" y="272759"/>
              <a:ext cx="3143607" cy="763904"/>
              <a:chOff x="8400492" y="3517306"/>
              <a:chExt cx="3791506" cy="921345"/>
            </a:xfrm>
          </p:grpSpPr>
          <p:sp>
            <p:nvSpPr>
              <p:cNvPr id="31" name="Rectangle 30">
                <a:extLst>
                  <a:ext uri="{FF2B5EF4-FFF2-40B4-BE49-F238E27FC236}">
                    <a16:creationId xmlns:a16="http://schemas.microsoft.com/office/drawing/2014/main" id="{69B97F04-BDFF-4B90-8219-E3DD14F241F5}"/>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448EC36D-C237-4944-BFCF-0EEAFDC3F57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7748B24-FD95-4BE0-9E5A-81C0B2990C01}"/>
                </a:ext>
              </a:extLst>
            </p:cNvPr>
            <p:cNvGrpSpPr/>
            <p:nvPr userDrawn="1"/>
          </p:nvGrpSpPr>
          <p:grpSpPr>
            <a:xfrm>
              <a:off x="9853248" y="0"/>
              <a:ext cx="2338751" cy="510441"/>
              <a:chOff x="9371231" y="3026573"/>
              <a:chExt cx="2820768" cy="615643"/>
            </a:xfrm>
          </p:grpSpPr>
          <p:sp>
            <p:nvSpPr>
              <p:cNvPr id="29" name="Rectangle 28">
                <a:extLst>
                  <a:ext uri="{FF2B5EF4-FFF2-40B4-BE49-F238E27FC236}">
                    <a16:creationId xmlns:a16="http://schemas.microsoft.com/office/drawing/2014/main" id="{E65BCFC7-2D3D-4B7A-B629-F1F9285560C7}"/>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0E5F2F7-F5AF-4F6E-A844-1C60AE5D2B7E}"/>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6" name="Picture 35">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pic>
        <p:nvPicPr>
          <p:cNvPr id="40" name="Picture 3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1168" y="2649415"/>
            <a:ext cx="2197010" cy="2195881"/>
          </a:xfrm>
          <a:prstGeom prst="rect">
            <a:avLst/>
          </a:prstGeom>
        </p:spPr>
      </p:pic>
      <p:pic>
        <p:nvPicPr>
          <p:cNvPr id="41" name="Picture 40"/>
          <p:cNvPicPr>
            <a:picLocks noChangeAspect="1"/>
          </p:cNvPicPr>
          <p:nvPr/>
        </p:nvPicPr>
        <p:blipFill rotWithShape="1">
          <a:blip r:embed="rId5" cstate="hqprint">
            <a:extLst>
              <a:ext uri="{28A0092B-C50C-407E-A947-70E740481C1C}">
                <a14:useLocalDpi xmlns:a14="http://schemas.microsoft.com/office/drawing/2010/main" val="0"/>
              </a:ext>
            </a:extLst>
          </a:blip>
          <a:srcRect l="28603" b="2350"/>
          <a:stretch/>
        </p:blipFill>
        <p:spPr>
          <a:xfrm>
            <a:off x="3163024" y="2607576"/>
            <a:ext cx="2181499" cy="2237720"/>
          </a:xfrm>
          <a:prstGeom prst="rect">
            <a:avLst/>
          </a:prstGeom>
        </p:spPr>
      </p:pic>
    </p:spTree>
    <p:extLst>
      <p:ext uri="{BB962C8B-B14F-4D97-AF65-F5344CB8AC3E}">
        <p14:creationId xmlns:p14="http://schemas.microsoft.com/office/powerpoint/2010/main" val="5573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09082-1EE7-4655-A73C-73B68633B8AC}"/>
              </a:ext>
            </a:extLst>
          </p:cNvPr>
          <p:cNvSpPr/>
          <p:nvPr/>
        </p:nvSpPr>
        <p:spPr>
          <a:xfrm>
            <a:off x="1066954" y="878938"/>
            <a:ext cx="7739589" cy="695417"/>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400" b="1" dirty="0">
                <a:solidFill>
                  <a:srgbClr val="595E61"/>
                </a:solidFill>
                <a:latin typeface="Avenir Next LT Pro" panose="020B0504020202020204" pitchFamily="34" charset="0"/>
                <a:ea typeface="+mj-ea"/>
                <a:cs typeface="+mj-cs"/>
              </a:rPr>
              <a:t>ALIGNMENT TO WATER ‘22</a:t>
            </a:r>
          </a:p>
        </p:txBody>
      </p:sp>
      <p:grpSp>
        <p:nvGrpSpPr>
          <p:cNvPr id="10" name="Group 9">
            <a:extLst>
              <a:ext uri="{FF2B5EF4-FFF2-40B4-BE49-F238E27FC236}">
                <a16:creationId xmlns:a16="http://schemas.microsoft.com/office/drawing/2014/main" id="{6C593963-B771-4AE3-B3B4-0B07A45F7544}"/>
              </a:ext>
            </a:extLst>
          </p:cNvPr>
          <p:cNvGrpSpPr/>
          <p:nvPr/>
        </p:nvGrpSpPr>
        <p:grpSpPr>
          <a:xfrm>
            <a:off x="9441987" y="0"/>
            <a:ext cx="2750011" cy="906867"/>
            <a:chOff x="9048391" y="0"/>
            <a:chExt cx="3143608" cy="1036663"/>
          </a:xfrm>
        </p:grpSpPr>
        <p:grpSp>
          <p:nvGrpSpPr>
            <p:cNvPr id="11" name="Group 10">
              <a:extLst>
                <a:ext uri="{FF2B5EF4-FFF2-40B4-BE49-F238E27FC236}">
                  <a16:creationId xmlns:a16="http://schemas.microsoft.com/office/drawing/2014/main" id="{C6B7FDB9-1ACB-41E6-9C33-FF33F87F3143}"/>
                </a:ext>
              </a:extLst>
            </p:cNvPr>
            <p:cNvGrpSpPr/>
            <p:nvPr userDrawn="1"/>
          </p:nvGrpSpPr>
          <p:grpSpPr>
            <a:xfrm>
              <a:off x="9048391" y="272759"/>
              <a:ext cx="3143607" cy="763904"/>
              <a:chOff x="8400492" y="3517306"/>
              <a:chExt cx="3791506" cy="921345"/>
            </a:xfrm>
          </p:grpSpPr>
          <p:sp>
            <p:nvSpPr>
              <p:cNvPr id="15" name="Rectangle 14">
                <a:extLst>
                  <a:ext uri="{FF2B5EF4-FFF2-40B4-BE49-F238E27FC236}">
                    <a16:creationId xmlns:a16="http://schemas.microsoft.com/office/drawing/2014/main" id="{558DC0B3-64FC-49CA-8651-DED54F3D6FA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894B77-763B-471E-9D80-9A0B6E262D4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CAD06C3-CAB4-44F6-9433-9C5F33B7ED11}"/>
                </a:ext>
              </a:extLst>
            </p:cNvPr>
            <p:cNvGrpSpPr/>
            <p:nvPr userDrawn="1"/>
          </p:nvGrpSpPr>
          <p:grpSpPr>
            <a:xfrm>
              <a:off x="9853248" y="0"/>
              <a:ext cx="2338751" cy="510441"/>
              <a:chOff x="9371231" y="3026573"/>
              <a:chExt cx="2820768" cy="615643"/>
            </a:xfrm>
          </p:grpSpPr>
          <p:sp>
            <p:nvSpPr>
              <p:cNvPr id="13" name="Rectangle 12">
                <a:extLst>
                  <a:ext uri="{FF2B5EF4-FFF2-40B4-BE49-F238E27FC236}">
                    <a16:creationId xmlns:a16="http://schemas.microsoft.com/office/drawing/2014/main" id="{9866CDAD-B9DE-4482-9BFA-6F5FD3B1513C}"/>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27818C7-A2EA-4B06-8EE5-3A45F973199A}"/>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72DD6C35-8F0B-48B4-9619-5D98F7A3AA36}"/>
              </a:ext>
            </a:extLst>
          </p:cNvPr>
          <p:cNvCxnSpPr>
            <a:cxnSpLocks/>
          </p:cNvCxnSpPr>
          <p:nvPr/>
        </p:nvCxnSpPr>
        <p:spPr>
          <a:xfrm flipV="1">
            <a:off x="1173707" y="1580669"/>
            <a:ext cx="6496335" cy="6314"/>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pic>
        <p:nvPicPr>
          <p:cNvPr id="24" name="Picture 2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graphicFrame>
        <p:nvGraphicFramePr>
          <p:cNvPr id="18" name="Content Placeholder 3">
            <a:extLst>
              <a:ext uri="{FF2B5EF4-FFF2-40B4-BE49-F238E27FC236}">
                <a16:creationId xmlns:a16="http://schemas.microsoft.com/office/drawing/2014/main" id="{DF90C383-EB6F-421C-A3C8-4FA1A2789FFE}"/>
              </a:ext>
            </a:extLst>
          </p:cNvPr>
          <p:cNvGraphicFramePr>
            <a:graphicFrameLocks/>
          </p:cNvGraphicFramePr>
          <p:nvPr>
            <p:extLst>
              <p:ext uri="{D42A27DB-BD31-4B8C-83A1-F6EECF244321}">
                <p14:modId xmlns:p14="http://schemas.microsoft.com/office/powerpoint/2010/main" val="1823597784"/>
              </p:ext>
            </p:extLst>
          </p:nvPr>
        </p:nvGraphicFramePr>
        <p:xfrm>
          <a:off x="286602" y="1869741"/>
          <a:ext cx="11741955" cy="4503765"/>
        </p:xfrm>
        <a:graphic>
          <a:graphicData uri="http://schemas.openxmlformats.org/drawingml/2006/table">
            <a:tbl>
              <a:tblPr/>
              <a:tblGrid>
                <a:gridCol w="2767881">
                  <a:extLst>
                    <a:ext uri="{9D8B030D-6E8A-4147-A177-3AD203B41FA5}">
                      <a16:colId xmlns:a16="http://schemas.microsoft.com/office/drawing/2014/main" val="3339322226"/>
                    </a:ext>
                  </a:extLst>
                </a:gridCol>
                <a:gridCol w="2767881">
                  <a:extLst>
                    <a:ext uri="{9D8B030D-6E8A-4147-A177-3AD203B41FA5}">
                      <a16:colId xmlns:a16="http://schemas.microsoft.com/office/drawing/2014/main" val="639524323"/>
                    </a:ext>
                  </a:extLst>
                </a:gridCol>
                <a:gridCol w="3419219">
                  <a:extLst>
                    <a:ext uri="{9D8B030D-6E8A-4147-A177-3AD203B41FA5}">
                      <a16:colId xmlns:a16="http://schemas.microsoft.com/office/drawing/2014/main" val="1406094543"/>
                    </a:ext>
                  </a:extLst>
                </a:gridCol>
                <a:gridCol w="2786974">
                  <a:extLst>
                    <a:ext uri="{9D8B030D-6E8A-4147-A177-3AD203B41FA5}">
                      <a16:colId xmlns:a16="http://schemas.microsoft.com/office/drawing/2014/main" val="1930369799"/>
                    </a:ext>
                  </a:extLst>
                </a:gridCol>
              </a:tblGrid>
              <a:tr h="846165">
                <a:tc>
                  <a:txBody>
                    <a:bodyPr/>
                    <a:lstStyle/>
                    <a:p>
                      <a:pPr rtl="0" fontAlgn="t">
                        <a:spcBef>
                          <a:spcPts val="0"/>
                        </a:spcBef>
                        <a:spcAft>
                          <a:spcPts val="0"/>
                        </a:spcAft>
                      </a:pPr>
                      <a:r>
                        <a:rPr lang="en-US" sz="2400" b="1" dirty="0">
                          <a:solidFill>
                            <a:srgbClr val="004B87"/>
                          </a:solidFill>
                          <a:latin typeface="AvenirNext LT Pro Regular" panose="020B0504020202020204" pitchFamily="34" charset="0"/>
                          <a:ea typeface="Malgun Gothic" panose="020B0503020000020004" pitchFamily="34" charset="-127"/>
                        </a:rPr>
                        <a:t>Objective</a:t>
                      </a:r>
                      <a:r>
                        <a:rPr lang="en-US" sz="2400" b="1" baseline="0" dirty="0">
                          <a:solidFill>
                            <a:srgbClr val="004B87"/>
                          </a:solidFill>
                          <a:latin typeface="AvenirNext LT Pro Regular" panose="020B0504020202020204" pitchFamily="34" charset="0"/>
                          <a:ea typeface="Malgun Gothic" panose="020B0503020000020004" pitchFamily="34" charset="-127"/>
                        </a:rPr>
                        <a:t> &amp; Message</a:t>
                      </a:r>
                      <a:endParaRPr lang="en-US" sz="2400" b="1" dirty="0">
                        <a:solidFill>
                          <a:srgbClr val="004B87"/>
                        </a:solidFill>
                        <a:latin typeface="AvenirNext LT Pro Regular" panose="020B0504020202020204" pitchFamily="34" charset="0"/>
                        <a:ea typeface="Malgun Gothic" panose="020B0503020000020004" pitchFamily="34" charset="-127"/>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dirty="0">
                          <a:solidFill>
                            <a:srgbClr val="004B87"/>
                          </a:solidFill>
                          <a:latin typeface="AvenirNext LT Pro Regular" panose="020B0504020202020204" pitchFamily="34" charset="0"/>
                          <a:ea typeface="Malgun Gothic" panose="020B0503020000020004" pitchFamily="34" charset="-127"/>
                        </a:rPr>
                        <a:t>Fit to Water ‘22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004B87"/>
                          </a:solidFill>
                          <a:latin typeface="AvenirNext LT Pro Regular" panose="020B0504020202020204" pitchFamily="34" charset="0"/>
                          <a:ea typeface="Malgun Gothic" panose="020B0503020000020004" pitchFamily="34" charset="-127"/>
                        </a:rPr>
                        <a:t>Resources/Questions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004B87"/>
                          </a:solidFill>
                          <a:latin typeface="AvenirNext LT Pro Regular" panose="020B0504020202020204" pitchFamily="34" charset="0"/>
                          <a:ea typeface="Malgun Gothic" panose="020B0503020000020004" pitchFamily="34" charset="-127"/>
                        </a:rPr>
                        <a:t>Next Steps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656109"/>
                  </a:ext>
                </a:extLst>
              </a:tr>
              <a:tr h="3557041">
                <a:tc>
                  <a:txBody>
                    <a:bodyPr/>
                    <a:lstStyle/>
                    <a:p>
                      <a:pPr algn="l" fontAlgn="base"/>
                      <a:r>
                        <a:rPr lang="en-US" dirty="0">
                          <a:solidFill>
                            <a:srgbClr val="004B87"/>
                          </a:solidFill>
                          <a:latin typeface="AvenirNext LT Pro Regular" panose="020B0504020202020204" pitchFamily="34" charset="0"/>
                          <a:cs typeface="Calibri" panose="020F0502020204030204" pitchFamily="34" charset="0"/>
                        </a:rPr>
                        <a:t>Objective</a:t>
                      </a:r>
                      <a:r>
                        <a:rPr lang="en-US" dirty="0">
                          <a:solidFill>
                            <a:schemeClr val="tx1"/>
                          </a:solidFill>
                          <a:latin typeface="AvenirNext LT Pro Regular" panose="020B0504020202020204" pitchFamily="34" charset="0"/>
                          <a:cs typeface="Calibri" panose="020F0502020204030204" pitchFamily="34" charset="0"/>
                        </a:rPr>
                        <a:t>: Connect</a:t>
                      </a:r>
                      <a:r>
                        <a:rPr lang="en-US" baseline="0" dirty="0">
                          <a:solidFill>
                            <a:schemeClr val="tx1"/>
                          </a:solidFill>
                          <a:latin typeface="AvenirNext LT Pro Regular" panose="020B0504020202020204" pitchFamily="34" charset="0"/>
                          <a:cs typeface="Calibri" panose="020F0502020204030204" pitchFamily="34" charset="0"/>
                        </a:rPr>
                        <a:t> public to their waterways to better understand human impact &amp; management; Inspire stewardship.</a:t>
                      </a:r>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Message</a:t>
                      </a:r>
                      <a:r>
                        <a:rPr lang="en-US" dirty="0">
                          <a:solidFill>
                            <a:schemeClr val="tx1"/>
                          </a:solidFill>
                          <a:latin typeface="AvenirNext LT Pro Regular" panose="020B0504020202020204" pitchFamily="34" charset="0"/>
                          <a:cs typeface="Calibri" panose="020F0502020204030204" pitchFamily="34" charset="0"/>
                        </a:rPr>
                        <a:t>: water</a:t>
                      </a:r>
                      <a:r>
                        <a:rPr lang="en-US" baseline="0" dirty="0">
                          <a:solidFill>
                            <a:schemeClr val="tx1"/>
                          </a:solidFill>
                          <a:latin typeface="AvenirNext LT Pro Regular" panose="020B0504020202020204" pitchFamily="34" charset="0"/>
                          <a:cs typeface="Calibri" panose="020F0502020204030204" pitchFamily="34" charset="0"/>
                        </a:rPr>
                        <a:t> connects us as community and our actions matter</a:t>
                      </a:r>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Audience</a:t>
                      </a:r>
                      <a:r>
                        <a:rPr lang="en-US" dirty="0">
                          <a:solidFill>
                            <a:schemeClr val="tx1"/>
                          </a:solidFill>
                          <a:latin typeface="AvenirNext LT Pro Regular" panose="020B0504020202020204" pitchFamily="34" charset="0"/>
                          <a:cs typeface="Calibri" panose="020F0502020204030204" pitchFamily="34" charset="0"/>
                        </a:rPr>
                        <a:t>: Active adults?</a:t>
                      </a:r>
                    </a:p>
                    <a:p>
                      <a:pPr algn="l" fontAlgn="base"/>
                      <a:r>
                        <a:rPr lang="en-US" dirty="0">
                          <a:solidFill>
                            <a:srgbClr val="004B87"/>
                          </a:solidFill>
                          <a:latin typeface="AvenirNext LT Pro Regular" panose="020B0504020202020204" pitchFamily="34" charset="0"/>
                          <a:cs typeface="Calibri" panose="020F0502020204030204" pitchFamily="34" charset="0"/>
                        </a:rPr>
                        <a:t>Geographic Focus: </a:t>
                      </a:r>
                      <a:r>
                        <a:rPr lang="en-US" dirty="0">
                          <a:solidFill>
                            <a:schemeClr val="tx1"/>
                          </a:solidFill>
                          <a:latin typeface="AvenirNext LT Pro Regular" panose="020B0504020202020204" pitchFamily="34" charset="0"/>
                          <a:cs typeface="Calibri" panose="020F0502020204030204" pitchFamily="34" charset="0"/>
                        </a:rPr>
                        <a:t>Denver Metro, </a:t>
                      </a:r>
                      <a:r>
                        <a:rPr lang="en-US" baseline="0" dirty="0">
                          <a:solidFill>
                            <a:schemeClr val="tx1"/>
                          </a:solidFill>
                          <a:latin typeface="AvenirNext LT Pro Regular" panose="020B0504020202020204" pitchFamily="34" charset="0"/>
                          <a:cs typeface="Calibri" panose="020F0502020204030204" pitchFamily="34" charset="0"/>
                        </a:rPr>
                        <a:t>  Colorado Springs Metro</a:t>
                      </a:r>
                      <a:endParaRPr lang="en-US" dirty="0">
                        <a:solidFill>
                          <a:schemeClr val="tx1"/>
                        </a:solidFill>
                        <a:latin typeface="AvenirNext LT Pro Regular" panose="020B050402020202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baseline="0" dirty="0">
                          <a:solidFill>
                            <a:srgbClr val="004B87"/>
                          </a:solidFill>
                          <a:effectLst/>
                          <a:latin typeface="AvenirNext LT Pro Regular" panose="020B0504020202020204" pitchFamily="34" charset="0"/>
                        </a:rPr>
                        <a:t>Fit to Campaign:</a:t>
                      </a:r>
                      <a:endParaRPr lang="en-US" sz="1800" dirty="0">
                        <a:effectLst/>
                        <a:latin typeface="AvenirNext LT Pro Regular" panose="020B0504020202020204" pitchFamily="34" charset="0"/>
                      </a:endParaRPr>
                    </a:p>
                    <a:p>
                      <a:pPr marL="285750" indent="-285750" rtl="0" fontAlgn="t">
                        <a:spcBef>
                          <a:spcPts val="0"/>
                        </a:spcBef>
                        <a:spcAft>
                          <a:spcPts val="0"/>
                        </a:spcAft>
                        <a:buFont typeface="Arial" panose="020B0604020202020204" pitchFamily="34" charset="0"/>
                        <a:buChar char="•"/>
                      </a:pPr>
                      <a:r>
                        <a:rPr lang="en-US" sz="1800" dirty="0">
                          <a:effectLst/>
                          <a:latin typeface="AvenirNext LT Pro Regular" panose="020B0504020202020204" pitchFamily="34" charset="0"/>
                        </a:rPr>
                        <a:t>10</a:t>
                      </a:r>
                      <a:r>
                        <a:rPr lang="en-US" sz="1800" baseline="30000" dirty="0">
                          <a:effectLst/>
                          <a:latin typeface="AvenirNext LT Pro Regular" panose="020B0504020202020204" pitchFamily="34" charset="0"/>
                        </a:rPr>
                        <a:t>th</a:t>
                      </a:r>
                      <a:r>
                        <a:rPr lang="en-US" sz="1800" baseline="0" dirty="0">
                          <a:effectLst/>
                          <a:latin typeface="AvenirNext LT Pro Regular" panose="020B0504020202020204" pitchFamily="34" charset="0"/>
                        </a:rPr>
                        <a:t> anniversary of the Urban Water Cycle Tour Series</a:t>
                      </a:r>
                    </a:p>
                    <a:p>
                      <a:pPr marL="285750" indent="-285750" rtl="0" fontAlgn="t">
                        <a:spcBef>
                          <a:spcPts val="0"/>
                        </a:spcBef>
                        <a:spcAft>
                          <a:spcPts val="0"/>
                        </a:spcAft>
                        <a:buFont typeface="Arial" panose="020B0604020202020204" pitchFamily="34" charset="0"/>
                        <a:buChar char="•"/>
                      </a:pPr>
                      <a:r>
                        <a:rPr lang="en-US" sz="1800" baseline="0" dirty="0">
                          <a:effectLst/>
                          <a:latin typeface="AvenirNext LT Pro Regular" panose="020B0504020202020204" pitchFamily="34" charset="0"/>
                        </a:rPr>
                        <a:t>For </a:t>
                      </a:r>
                      <a:r>
                        <a:rPr lang="en-US" sz="1800" baseline="0" dirty="0" err="1">
                          <a:effectLst/>
                          <a:latin typeface="AvenirNext LT Pro Regular" panose="020B0504020202020204" pitchFamily="34" charset="0"/>
                        </a:rPr>
                        <a:t>WEco</a:t>
                      </a:r>
                      <a:r>
                        <a:rPr lang="en-US" sz="1800" baseline="0" dirty="0">
                          <a:effectLst/>
                          <a:latin typeface="AvenirNext LT Pro Regular" panose="020B0504020202020204" pitchFamily="34" charset="0"/>
                        </a:rPr>
                        <a:t>, a program that reaches interested citizens outside of the water world</a:t>
                      </a:r>
                    </a:p>
                    <a:p>
                      <a:pPr marL="285750" indent="-285750" rtl="0" fontAlgn="t">
                        <a:spcBef>
                          <a:spcPts val="0"/>
                        </a:spcBef>
                        <a:spcAft>
                          <a:spcPts val="0"/>
                        </a:spcAft>
                        <a:buFont typeface="Arial" panose="020B0604020202020204" pitchFamily="34" charset="0"/>
                        <a:buChar char="•"/>
                      </a:pPr>
                      <a:r>
                        <a:rPr lang="en-US" sz="1800" baseline="0" dirty="0">
                          <a:effectLst/>
                          <a:latin typeface="AvenirNext LT Pro Regular" panose="020B0504020202020204" pitchFamily="34" charset="0"/>
                        </a:rPr>
                        <a:t> Naturally fun and engaging</a:t>
                      </a:r>
                    </a:p>
                    <a:p>
                      <a:pPr marL="285750" indent="-285750" rtl="0" fontAlgn="t">
                        <a:spcBef>
                          <a:spcPts val="0"/>
                        </a:spcBef>
                        <a:spcAft>
                          <a:spcPts val="0"/>
                        </a:spcAft>
                        <a:buFont typeface="Arial" panose="020B0604020202020204" pitchFamily="34" charset="0"/>
                        <a:buChar char="•"/>
                      </a:pPr>
                      <a:r>
                        <a:rPr lang="en-US" sz="1800" baseline="0" dirty="0">
                          <a:effectLst/>
                          <a:latin typeface="AvenirNext LT Pro Regular" panose="020B0504020202020204" pitchFamily="34" charset="0"/>
                        </a:rPr>
                        <a:t>Ready for a refresh?</a:t>
                      </a:r>
                    </a:p>
                    <a:p>
                      <a:pPr rtl="0" fontAlgn="t">
                        <a:spcBef>
                          <a:spcPts val="0"/>
                        </a:spcBef>
                        <a:spcAft>
                          <a:spcPts val="0"/>
                        </a:spcAft>
                      </a:pPr>
                      <a:endParaRPr lang="en-US" sz="1800" baseline="0" dirty="0">
                        <a:effectLst/>
                        <a:latin typeface="AvenirNext LT Pro Regular" panose="020B0504020202020204" pitchFamily="34" charset="0"/>
                      </a:endParaRPr>
                    </a:p>
                    <a:p>
                      <a:pPr rtl="0" fontAlgn="t">
                        <a:spcBef>
                          <a:spcPts val="0"/>
                        </a:spcBef>
                        <a:spcAft>
                          <a:spcPts val="0"/>
                        </a:spcAft>
                      </a:pPr>
                      <a:endParaRPr lang="en-US" sz="1800" dirty="0">
                        <a:effectLst/>
                        <a:latin typeface="AvenirNext LT Pro Regular" panose="020B05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a:solidFill>
                            <a:srgbClr val="004B87"/>
                          </a:solidFill>
                          <a:effectLst/>
                          <a:latin typeface="AvenirNext LT Pro Regular" panose="020B0504020202020204" pitchFamily="34" charset="0"/>
                        </a:rPr>
                        <a:t>Resource/guidance needs: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chemeClr val="tx1"/>
                          </a:solidFill>
                          <a:effectLst/>
                          <a:latin typeface="AvenirNext LT Pro Regular" panose="020B0504020202020204" pitchFamily="34" charset="0"/>
                        </a:rPr>
                        <a:t>Water ‘22 messages or themes to organize tour topics and speakers around.</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chemeClr val="tx1"/>
                          </a:solidFill>
                          <a:effectLst/>
                          <a:latin typeface="AvenirNext LT Pro Regular" panose="020B0504020202020204" pitchFamily="34" charset="0"/>
                        </a:rPr>
                        <a:t>Centralized calendar to advertise the event</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chemeClr val="tx1"/>
                          </a:solidFill>
                          <a:effectLst/>
                          <a:latin typeface="AvenirNext LT Pro Regular" panose="020B0504020202020204" pitchFamily="34" charset="0"/>
                        </a:rPr>
                        <a:t>Water ’22 and/or anniversary logo to spice up the brand</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a:solidFill>
                            <a:srgbClr val="004B87"/>
                          </a:solidFill>
                          <a:effectLst/>
                          <a:latin typeface="AvenirNext LT Pro Regular" panose="020B0504020202020204" pitchFamily="34" charset="0"/>
                        </a:rPr>
                        <a:t>Questions: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chemeClr val="tx1"/>
                          </a:solidFill>
                          <a:effectLst/>
                          <a:latin typeface="AvenirNext LT Pro Regular" panose="020B0504020202020204" pitchFamily="34" charset="0"/>
                        </a:rPr>
                        <a:t>Who runs the calendar?</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chemeClr val="tx1"/>
                          </a:solidFill>
                          <a:effectLst/>
                          <a:latin typeface="AvenirNext LT Pro Regular" panose="020B0504020202020204" pitchFamily="34" charset="0"/>
                        </a:rPr>
                        <a:t>Will we have resources to run this tour in Spanish?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rtl="0" fontAlgn="t">
                        <a:spcBef>
                          <a:spcPts val="0"/>
                        </a:spcBef>
                        <a:spcAft>
                          <a:spcPts val="0"/>
                        </a:spcAft>
                      </a:pPr>
                      <a:r>
                        <a:rPr lang="en-US" sz="1800" dirty="0">
                          <a:solidFill>
                            <a:srgbClr val="004B87"/>
                          </a:solidFill>
                          <a:effectLst/>
                          <a:latin typeface="AvenirNext LT Pro Regular" panose="020B0504020202020204" pitchFamily="34" charset="0"/>
                        </a:rPr>
                        <a:t>Who</a:t>
                      </a:r>
                      <a:r>
                        <a:rPr lang="en-US" sz="1800" dirty="0">
                          <a:effectLst/>
                          <a:latin typeface="AvenirNext LT Pro Regular" panose="020B0504020202020204" pitchFamily="34" charset="0"/>
                        </a:rPr>
                        <a:t>: </a:t>
                      </a: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r>
                        <a:rPr lang="en-US" sz="1800" dirty="0">
                          <a:solidFill>
                            <a:srgbClr val="004B87"/>
                          </a:solidFill>
                          <a:effectLst/>
                          <a:latin typeface="AvenirNext LT Pro Regular" panose="020B0504020202020204" pitchFamily="34" charset="0"/>
                        </a:rPr>
                        <a:t>By when:</a:t>
                      </a:r>
                      <a:endParaRPr lang="en-US" sz="1800" dirty="0">
                        <a:effectLst/>
                        <a:latin typeface="AvenirNext LT Pro Regular" panose="020B05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79901"/>
                  </a:ext>
                </a:extLst>
              </a:tr>
            </a:tbl>
          </a:graphicData>
        </a:graphic>
      </p:graphicFrame>
    </p:spTree>
    <p:extLst>
      <p:ext uri="{BB962C8B-B14F-4D97-AF65-F5344CB8AC3E}">
        <p14:creationId xmlns:p14="http://schemas.microsoft.com/office/powerpoint/2010/main" val="126458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F961DD-AE9E-42B9-AEDA-A43B7BF306E9}"/>
              </a:ext>
            </a:extLst>
          </p:cNvPr>
          <p:cNvSpPr/>
          <p:nvPr/>
        </p:nvSpPr>
        <p:spPr>
          <a:xfrm>
            <a:off x="610290" y="593219"/>
            <a:ext cx="5430046" cy="5909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3600" b="1" dirty="0">
                <a:solidFill>
                  <a:srgbClr val="595E61"/>
                </a:solidFill>
                <a:latin typeface="Avenir Next LT Pro" panose="020B0504020202020204" pitchFamily="34" charset="0"/>
                <a:ea typeface="+mj-ea"/>
                <a:cs typeface="+mj-cs"/>
              </a:rPr>
              <a:t>ALIGNMENT PLANNING</a:t>
            </a:r>
          </a:p>
        </p:txBody>
      </p:sp>
      <p:cxnSp>
        <p:nvCxnSpPr>
          <p:cNvPr id="3" name="Straight Connector 2">
            <a:extLst>
              <a:ext uri="{FF2B5EF4-FFF2-40B4-BE49-F238E27FC236}">
                <a16:creationId xmlns:a16="http://schemas.microsoft.com/office/drawing/2014/main" id="{E5C8FB32-A92C-47FC-9CF4-E7AE5CA10B68}"/>
              </a:ext>
            </a:extLst>
          </p:cNvPr>
          <p:cNvCxnSpPr>
            <a:cxnSpLocks/>
          </p:cNvCxnSpPr>
          <p:nvPr/>
        </p:nvCxnSpPr>
        <p:spPr>
          <a:xfrm flipV="1">
            <a:off x="6083968" y="0"/>
            <a:ext cx="0" cy="6858000"/>
          </a:xfrm>
          <a:prstGeom prst="line">
            <a:avLst/>
          </a:prstGeom>
          <a:ln w="31750">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207DD132-BB8E-4D76-B9F1-D5960F54AD2B}"/>
              </a:ext>
            </a:extLst>
          </p:cNvPr>
          <p:cNvCxnSpPr>
            <a:cxnSpLocks/>
          </p:cNvCxnSpPr>
          <p:nvPr/>
        </p:nvCxnSpPr>
        <p:spPr>
          <a:xfrm flipV="1">
            <a:off x="727292" y="1175182"/>
            <a:ext cx="4590666" cy="11498"/>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5" name="Title Placeholder 1">
            <a:extLst>
              <a:ext uri="{FF2B5EF4-FFF2-40B4-BE49-F238E27FC236}">
                <a16:creationId xmlns:a16="http://schemas.microsoft.com/office/drawing/2014/main" id="{99642AF9-815D-4BF2-A7D4-05D096BDFE67}"/>
              </a:ext>
            </a:extLst>
          </p:cNvPr>
          <p:cNvSpPr txBox="1">
            <a:spLocks/>
          </p:cNvSpPr>
          <p:nvPr/>
        </p:nvSpPr>
        <p:spPr>
          <a:xfrm>
            <a:off x="610290" y="1196259"/>
            <a:ext cx="4707668" cy="68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1800" b="0" i="1" dirty="0"/>
              <a:t>Answer the following questions to help align programs together for Water ‘22</a:t>
            </a:r>
          </a:p>
        </p:txBody>
      </p:sp>
      <p:grpSp>
        <p:nvGrpSpPr>
          <p:cNvPr id="19" name="Group 18">
            <a:extLst>
              <a:ext uri="{FF2B5EF4-FFF2-40B4-BE49-F238E27FC236}">
                <a16:creationId xmlns:a16="http://schemas.microsoft.com/office/drawing/2014/main" id="{5934C9D4-D1B4-4231-B001-D368B4DB7F61}"/>
              </a:ext>
            </a:extLst>
          </p:cNvPr>
          <p:cNvGrpSpPr/>
          <p:nvPr/>
        </p:nvGrpSpPr>
        <p:grpSpPr>
          <a:xfrm>
            <a:off x="5789122" y="5545507"/>
            <a:ext cx="637818" cy="580950"/>
            <a:chOff x="5789122" y="751785"/>
            <a:chExt cx="637818" cy="580950"/>
          </a:xfrm>
        </p:grpSpPr>
        <p:sp>
          <p:nvSpPr>
            <p:cNvPr id="20" name="Rectangle 19">
              <a:extLst>
                <a:ext uri="{FF2B5EF4-FFF2-40B4-BE49-F238E27FC236}">
                  <a16:creationId xmlns:a16="http://schemas.microsoft.com/office/drawing/2014/main" id="{B307EF58-6992-4BD6-96CD-507CA6D53C37}"/>
                </a:ext>
              </a:extLst>
            </p:cNvPr>
            <p:cNvSpPr/>
            <p:nvPr userDrawn="1"/>
          </p:nvSpPr>
          <p:spPr>
            <a:xfrm>
              <a:off x="5904356" y="830897"/>
              <a:ext cx="383287" cy="430682"/>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Placeholder 1">
              <a:extLst>
                <a:ext uri="{FF2B5EF4-FFF2-40B4-BE49-F238E27FC236}">
                  <a16:creationId xmlns:a16="http://schemas.microsoft.com/office/drawing/2014/main" id="{3D9992F1-EDBB-49BF-8BEF-0C6858E77EAE}"/>
                </a:ext>
              </a:extLst>
            </p:cNvPr>
            <p:cNvSpPr txBox="1">
              <a:spLocks/>
            </p:cNvSpPr>
            <p:nvPr userDrawn="1"/>
          </p:nvSpPr>
          <p:spPr>
            <a:xfrm>
              <a:off x="5789122" y="751785"/>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a:solidFill>
                    <a:schemeClr val="bg1"/>
                  </a:solidFill>
                  <a:latin typeface="Avenir Next LT Pro" panose="020B0504020202020204" pitchFamily="34" charset="0"/>
                </a:rPr>
                <a:t>4</a:t>
              </a:r>
            </a:p>
          </p:txBody>
        </p:sp>
      </p:grpSp>
      <p:sp>
        <p:nvSpPr>
          <p:cNvPr id="24" name="Title Placeholder 1">
            <a:extLst>
              <a:ext uri="{FF2B5EF4-FFF2-40B4-BE49-F238E27FC236}">
                <a16:creationId xmlns:a16="http://schemas.microsoft.com/office/drawing/2014/main" id="{D24EC032-FD04-4303-9409-8AD32423C041}"/>
              </a:ext>
            </a:extLst>
          </p:cNvPr>
          <p:cNvSpPr txBox="1">
            <a:spLocks/>
          </p:cNvSpPr>
          <p:nvPr/>
        </p:nvSpPr>
        <p:spPr>
          <a:xfrm>
            <a:off x="6580872" y="5715991"/>
            <a:ext cx="5201303" cy="936615"/>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lgn="l"/>
            <a:endParaRPr lang="en-US" dirty="0"/>
          </a:p>
          <a:p>
            <a:pPr algn="l"/>
            <a:endParaRPr lang="en-US" sz="1300" b="0" i="0" u="none" strike="noStrike" kern="1200" baseline="0" dirty="0">
              <a:solidFill>
                <a:srgbClr val="595E61"/>
              </a:solidFill>
              <a:latin typeface="Avenir Next LT Pro" panose="020B0504020202020204" pitchFamily="34" charset="0"/>
              <a:ea typeface="+mj-ea"/>
              <a:cs typeface="+mj-cs"/>
            </a:endParaRPr>
          </a:p>
          <a:p>
            <a:r>
              <a:rPr lang="en-US" sz="1600" dirty="0"/>
              <a:t>What are you going to do after this conference to make sure this connection happens?</a:t>
            </a:r>
          </a:p>
        </p:txBody>
      </p:sp>
      <p:sp>
        <p:nvSpPr>
          <p:cNvPr id="25" name="Title Placeholder 1">
            <a:extLst>
              <a:ext uri="{FF2B5EF4-FFF2-40B4-BE49-F238E27FC236}">
                <a16:creationId xmlns:a16="http://schemas.microsoft.com/office/drawing/2014/main" id="{12ED1284-0543-4411-8113-DF4A58F93218}"/>
              </a:ext>
            </a:extLst>
          </p:cNvPr>
          <p:cNvSpPr txBox="1">
            <a:spLocks/>
          </p:cNvSpPr>
          <p:nvPr/>
        </p:nvSpPr>
        <p:spPr>
          <a:xfrm>
            <a:off x="6577640" y="5477521"/>
            <a:ext cx="5102139" cy="716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l">
              <a:lnSpc>
                <a:spcPct val="100000"/>
              </a:lnSpc>
              <a:spcAft>
                <a:spcPts val="600"/>
              </a:spcAft>
            </a:pPr>
            <a:r>
              <a:rPr lang="en-US" sz="2800" b="1" kern="1200" dirty="0">
                <a:solidFill>
                  <a:srgbClr val="595E61"/>
                </a:solidFill>
                <a:latin typeface="Avenir Next LT Pro Light" panose="020B0304020202020204" pitchFamily="34" charset="0"/>
              </a:rPr>
              <a:t>NEXT STEPS</a:t>
            </a:r>
            <a:endParaRPr lang="en-US" sz="2600" b="1" dirty="0">
              <a:solidFill>
                <a:srgbClr val="595E61"/>
              </a:solidFill>
              <a:latin typeface="Avenir Next LT Pro Light" panose="020B0304020202020204" pitchFamily="34" charset="0"/>
            </a:endParaRPr>
          </a:p>
        </p:txBody>
      </p:sp>
      <p:grpSp>
        <p:nvGrpSpPr>
          <p:cNvPr id="26" name="Group 25">
            <a:extLst>
              <a:ext uri="{FF2B5EF4-FFF2-40B4-BE49-F238E27FC236}">
                <a16:creationId xmlns:a16="http://schemas.microsoft.com/office/drawing/2014/main" id="{25310310-F985-464F-815A-99B1244DAC26}"/>
              </a:ext>
            </a:extLst>
          </p:cNvPr>
          <p:cNvGrpSpPr/>
          <p:nvPr/>
        </p:nvGrpSpPr>
        <p:grpSpPr>
          <a:xfrm>
            <a:off x="9441987" y="0"/>
            <a:ext cx="2750011" cy="906867"/>
            <a:chOff x="9048391" y="0"/>
            <a:chExt cx="3143608" cy="1036663"/>
          </a:xfrm>
        </p:grpSpPr>
        <p:grpSp>
          <p:nvGrpSpPr>
            <p:cNvPr id="27" name="Group 26">
              <a:extLst>
                <a:ext uri="{FF2B5EF4-FFF2-40B4-BE49-F238E27FC236}">
                  <a16:creationId xmlns:a16="http://schemas.microsoft.com/office/drawing/2014/main" id="{79A71717-03B4-4A08-B2BD-E450A4561D5B}"/>
                </a:ext>
              </a:extLst>
            </p:cNvPr>
            <p:cNvGrpSpPr/>
            <p:nvPr userDrawn="1"/>
          </p:nvGrpSpPr>
          <p:grpSpPr>
            <a:xfrm>
              <a:off x="9048391" y="272759"/>
              <a:ext cx="3143607" cy="763904"/>
              <a:chOff x="8400492" y="3517306"/>
              <a:chExt cx="3791506" cy="921345"/>
            </a:xfrm>
          </p:grpSpPr>
          <p:sp>
            <p:nvSpPr>
              <p:cNvPr id="31" name="Rectangle 30">
                <a:extLst>
                  <a:ext uri="{FF2B5EF4-FFF2-40B4-BE49-F238E27FC236}">
                    <a16:creationId xmlns:a16="http://schemas.microsoft.com/office/drawing/2014/main" id="{69B97F04-BDFF-4B90-8219-E3DD14F241F5}"/>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448EC36D-C237-4944-BFCF-0EEAFDC3F57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7748B24-FD95-4BE0-9E5A-81C0B2990C01}"/>
                </a:ext>
              </a:extLst>
            </p:cNvPr>
            <p:cNvGrpSpPr/>
            <p:nvPr userDrawn="1"/>
          </p:nvGrpSpPr>
          <p:grpSpPr>
            <a:xfrm>
              <a:off x="9853248" y="0"/>
              <a:ext cx="2338751" cy="510441"/>
              <a:chOff x="9371231" y="3026573"/>
              <a:chExt cx="2820768" cy="615643"/>
            </a:xfrm>
          </p:grpSpPr>
          <p:sp>
            <p:nvSpPr>
              <p:cNvPr id="29" name="Rectangle 28">
                <a:extLst>
                  <a:ext uri="{FF2B5EF4-FFF2-40B4-BE49-F238E27FC236}">
                    <a16:creationId xmlns:a16="http://schemas.microsoft.com/office/drawing/2014/main" id="{E65BCFC7-2D3D-4B7A-B629-F1F9285560C7}"/>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0E5F2F7-F5AF-4F6E-A844-1C60AE5D2B7E}"/>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6" name="Picture 35">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pic>
        <p:nvPicPr>
          <p:cNvPr id="40" name="Picture 3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1168" y="2649415"/>
            <a:ext cx="2197010" cy="2195881"/>
          </a:xfrm>
          <a:prstGeom prst="rect">
            <a:avLst/>
          </a:prstGeom>
        </p:spPr>
      </p:pic>
      <p:pic>
        <p:nvPicPr>
          <p:cNvPr id="41" name="Picture 40"/>
          <p:cNvPicPr>
            <a:picLocks noChangeAspect="1"/>
          </p:cNvPicPr>
          <p:nvPr/>
        </p:nvPicPr>
        <p:blipFill rotWithShape="1">
          <a:blip r:embed="rId5" cstate="hqprint">
            <a:extLst>
              <a:ext uri="{28A0092B-C50C-407E-A947-70E740481C1C}">
                <a14:useLocalDpi xmlns:a14="http://schemas.microsoft.com/office/drawing/2010/main" val="0"/>
              </a:ext>
            </a:extLst>
          </a:blip>
          <a:srcRect l="28603" b="2350"/>
          <a:stretch/>
        </p:blipFill>
        <p:spPr>
          <a:xfrm>
            <a:off x="3163024" y="2607576"/>
            <a:ext cx="2181499" cy="2237720"/>
          </a:xfrm>
          <a:prstGeom prst="rect">
            <a:avLst/>
          </a:prstGeom>
        </p:spPr>
      </p:pic>
    </p:spTree>
    <p:extLst>
      <p:ext uri="{BB962C8B-B14F-4D97-AF65-F5344CB8AC3E}">
        <p14:creationId xmlns:p14="http://schemas.microsoft.com/office/powerpoint/2010/main" val="148356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09082-1EE7-4655-A73C-73B68633B8AC}"/>
              </a:ext>
            </a:extLst>
          </p:cNvPr>
          <p:cNvSpPr/>
          <p:nvPr/>
        </p:nvSpPr>
        <p:spPr>
          <a:xfrm>
            <a:off x="1066954" y="878938"/>
            <a:ext cx="7663389" cy="62461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400" b="1" dirty="0">
                <a:solidFill>
                  <a:srgbClr val="595E61"/>
                </a:solidFill>
                <a:latin typeface="Avenir Next LT Pro" panose="020B0504020202020204" pitchFamily="34" charset="0"/>
                <a:ea typeface="+mj-ea"/>
                <a:cs typeface="+mj-cs"/>
              </a:rPr>
              <a:t>ALIGNMENT TO WATER ‘22</a:t>
            </a:r>
          </a:p>
        </p:txBody>
      </p:sp>
      <p:grpSp>
        <p:nvGrpSpPr>
          <p:cNvPr id="10" name="Group 9">
            <a:extLst>
              <a:ext uri="{FF2B5EF4-FFF2-40B4-BE49-F238E27FC236}">
                <a16:creationId xmlns:a16="http://schemas.microsoft.com/office/drawing/2014/main" id="{6C593963-B771-4AE3-B3B4-0B07A45F7544}"/>
              </a:ext>
            </a:extLst>
          </p:cNvPr>
          <p:cNvGrpSpPr/>
          <p:nvPr/>
        </p:nvGrpSpPr>
        <p:grpSpPr>
          <a:xfrm>
            <a:off x="9441987" y="0"/>
            <a:ext cx="2750011" cy="906867"/>
            <a:chOff x="9048391" y="0"/>
            <a:chExt cx="3143608" cy="1036663"/>
          </a:xfrm>
        </p:grpSpPr>
        <p:grpSp>
          <p:nvGrpSpPr>
            <p:cNvPr id="11" name="Group 10">
              <a:extLst>
                <a:ext uri="{FF2B5EF4-FFF2-40B4-BE49-F238E27FC236}">
                  <a16:creationId xmlns:a16="http://schemas.microsoft.com/office/drawing/2014/main" id="{C6B7FDB9-1ACB-41E6-9C33-FF33F87F3143}"/>
                </a:ext>
              </a:extLst>
            </p:cNvPr>
            <p:cNvGrpSpPr/>
            <p:nvPr userDrawn="1"/>
          </p:nvGrpSpPr>
          <p:grpSpPr>
            <a:xfrm>
              <a:off x="9048391" y="272759"/>
              <a:ext cx="3143607" cy="763904"/>
              <a:chOff x="8400492" y="3517306"/>
              <a:chExt cx="3791506" cy="921345"/>
            </a:xfrm>
          </p:grpSpPr>
          <p:sp>
            <p:nvSpPr>
              <p:cNvPr id="15" name="Rectangle 14">
                <a:extLst>
                  <a:ext uri="{FF2B5EF4-FFF2-40B4-BE49-F238E27FC236}">
                    <a16:creationId xmlns:a16="http://schemas.microsoft.com/office/drawing/2014/main" id="{558DC0B3-64FC-49CA-8651-DED54F3D6FA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894B77-763B-471E-9D80-9A0B6E262D4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CAD06C3-CAB4-44F6-9433-9C5F33B7ED11}"/>
                </a:ext>
              </a:extLst>
            </p:cNvPr>
            <p:cNvGrpSpPr/>
            <p:nvPr userDrawn="1"/>
          </p:nvGrpSpPr>
          <p:grpSpPr>
            <a:xfrm>
              <a:off x="9853248" y="0"/>
              <a:ext cx="2338751" cy="510441"/>
              <a:chOff x="9371231" y="3026573"/>
              <a:chExt cx="2820768" cy="615643"/>
            </a:xfrm>
          </p:grpSpPr>
          <p:sp>
            <p:nvSpPr>
              <p:cNvPr id="13" name="Rectangle 12">
                <a:extLst>
                  <a:ext uri="{FF2B5EF4-FFF2-40B4-BE49-F238E27FC236}">
                    <a16:creationId xmlns:a16="http://schemas.microsoft.com/office/drawing/2014/main" id="{9866CDAD-B9DE-4482-9BFA-6F5FD3B1513C}"/>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27818C7-A2EA-4B06-8EE5-3A45F973199A}"/>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72DD6C35-8F0B-48B4-9619-5D98F7A3AA36}"/>
              </a:ext>
            </a:extLst>
          </p:cNvPr>
          <p:cNvCxnSpPr>
            <a:cxnSpLocks/>
          </p:cNvCxnSpPr>
          <p:nvPr/>
        </p:nvCxnSpPr>
        <p:spPr>
          <a:xfrm flipV="1">
            <a:off x="1173707" y="1580669"/>
            <a:ext cx="6496335" cy="6314"/>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pic>
        <p:nvPicPr>
          <p:cNvPr id="24" name="Picture 2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graphicFrame>
        <p:nvGraphicFramePr>
          <p:cNvPr id="18" name="Content Placeholder 3">
            <a:extLst>
              <a:ext uri="{FF2B5EF4-FFF2-40B4-BE49-F238E27FC236}">
                <a16:creationId xmlns:a16="http://schemas.microsoft.com/office/drawing/2014/main" id="{DF90C383-EB6F-421C-A3C8-4FA1A2789FFE}"/>
              </a:ext>
            </a:extLst>
          </p:cNvPr>
          <p:cNvGraphicFramePr>
            <a:graphicFrameLocks/>
          </p:cNvGraphicFramePr>
          <p:nvPr>
            <p:extLst>
              <p:ext uri="{D42A27DB-BD31-4B8C-83A1-F6EECF244321}">
                <p14:modId xmlns:p14="http://schemas.microsoft.com/office/powerpoint/2010/main" val="4172340561"/>
              </p:ext>
            </p:extLst>
          </p:nvPr>
        </p:nvGraphicFramePr>
        <p:xfrm>
          <a:off x="286601" y="1875196"/>
          <a:ext cx="11741955" cy="4503765"/>
        </p:xfrm>
        <a:graphic>
          <a:graphicData uri="http://schemas.openxmlformats.org/drawingml/2006/table">
            <a:tbl>
              <a:tblPr/>
              <a:tblGrid>
                <a:gridCol w="2767881">
                  <a:extLst>
                    <a:ext uri="{9D8B030D-6E8A-4147-A177-3AD203B41FA5}">
                      <a16:colId xmlns:a16="http://schemas.microsoft.com/office/drawing/2014/main" val="3339322226"/>
                    </a:ext>
                  </a:extLst>
                </a:gridCol>
                <a:gridCol w="2767881">
                  <a:extLst>
                    <a:ext uri="{9D8B030D-6E8A-4147-A177-3AD203B41FA5}">
                      <a16:colId xmlns:a16="http://schemas.microsoft.com/office/drawing/2014/main" val="639524323"/>
                    </a:ext>
                  </a:extLst>
                </a:gridCol>
                <a:gridCol w="3419219">
                  <a:extLst>
                    <a:ext uri="{9D8B030D-6E8A-4147-A177-3AD203B41FA5}">
                      <a16:colId xmlns:a16="http://schemas.microsoft.com/office/drawing/2014/main" val="1406094543"/>
                    </a:ext>
                  </a:extLst>
                </a:gridCol>
                <a:gridCol w="2786974">
                  <a:extLst>
                    <a:ext uri="{9D8B030D-6E8A-4147-A177-3AD203B41FA5}">
                      <a16:colId xmlns:a16="http://schemas.microsoft.com/office/drawing/2014/main" val="1930369799"/>
                    </a:ext>
                  </a:extLst>
                </a:gridCol>
              </a:tblGrid>
              <a:tr h="846165">
                <a:tc>
                  <a:txBody>
                    <a:bodyPr/>
                    <a:lstStyle/>
                    <a:p>
                      <a:pPr rtl="0" fontAlgn="t">
                        <a:spcBef>
                          <a:spcPts val="0"/>
                        </a:spcBef>
                        <a:spcAft>
                          <a:spcPts val="0"/>
                        </a:spcAft>
                      </a:pPr>
                      <a:r>
                        <a:rPr lang="en-US" sz="2400" b="1" dirty="0">
                          <a:solidFill>
                            <a:srgbClr val="004B87"/>
                          </a:solidFill>
                          <a:latin typeface="AvenirNext LT Pro Regular" panose="020B0504020202020204" pitchFamily="34" charset="0"/>
                          <a:ea typeface="Malgun Gothic" panose="020B0503020000020004" pitchFamily="34" charset="-127"/>
                        </a:rPr>
                        <a:t>Objective</a:t>
                      </a:r>
                      <a:r>
                        <a:rPr lang="en-US" sz="2400" b="1" baseline="0" dirty="0">
                          <a:solidFill>
                            <a:srgbClr val="004B87"/>
                          </a:solidFill>
                          <a:latin typeface="AvenirNext LT Pro Regular" panose="020B0504020202020204" pitchFamily="34" charset="0"/>
                          <a:ea typeface="Malgun Gothic" panose="020B0503020000020004" pitchFamily="34" charset="-127"/>
                        </a:rPr>
                        <a:t> &amp; Message</a:t>
                      </a:r>
                      <a:endParaRPr lang="en-US" sz="2400" b="1" dirty="0">
                        <a:solidFill>
                          <a:srgbClr val="004B87"/>
                        </a:solidFill>
                        <a:latin typeface="AvenirNext LT Pro Regular" panose="020B0504020202020204" pitchFamily="34" charset="0"/>
                        <a:ea typeface="Malgun Gothic" panose="020B0503020000020004" pitchFamily="34" charset="-127"/>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dirty="0">
                          <a:solidFill>
                            <a:srgbClr val="004B87"/>
                          </a:solidFill>
                          <a:latin typeface="AvenirNext LT Pro Regular" panose="020B0504020202020204" pitchFamily="34" charset="0"/>
                          <a:ea typeface="Malgun Gothic" panose="020B0503020000020004" pitchFamily="34" charset="-127"/>
                        </a:rPr>
                        <a:t>Fit to Water ‘22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004B87"/>
                          </a:solidFill>
                          <a:latin typeface="AvenirNext LT Pro Regular" panose="020B0504020202020204" pitchFamily="34" charset="0"/>
                          <a:ea typeface="Malgun Gothic" panose="020B0503020000020004" pitchFamily="34" charset="-127"/>
                        </a:rPr>
                        <a:t>Resources/Questions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004B87"/>
                          </a:solidFill>
                          <a:latin typeface="AvenirNext LT Pro Regular" panose="020B0504020202020204" pitchFamily="34" charset="0"/>
                          <a:ea typeface="Malgun Gothic" panose="020B0503020000020004" pitchFamily="34" charset="-127"/>
                        </a:rPr>
                        <a:t>Next Steps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36656109"/>
                  </a:ext>
                </a:extLst>
              </a:tr>
              <a:tr h="3557041">
                <a:tc>
                  <a:txBody>
                    <a:bodyPr/>
                    <a:lstStyle/>
                    <a:p>
                      <a:pPr algn="l" fontAlgn="base"/>
                      <a:r>
                        <a:rPr lang="en-US" dirty="0">
                          <a:solidFill>
                            <a:srgbClr val="004B87"/>
                          </a:solidFill>
                          <a:latin typeface="AvenirNext LT Pro Regular" panose="020B0504020202020204" pitchFamily="34" charset="0"/>
                          <a:cs typeface="Calibri" panose="020F0502020204030204" pitchFamily="34" charset="0"/>
                        </a:rPr>
                        <a:t>Objective</a:t>
                      </a:r>
                      <a:r>
                        <a:rPr lang="en-US" dirty="0">
                          <a:solidFill>
                            <a:schemeClr val="tx1"/>
                          </a:solidFill>
                          <a:latin typeface="AvenirNext LT Pro Regular" panose="020B0504020202020204" pitchFamily="34" charset="0"/>
                          <a:cs typeface="Calibri" panose="020F0502020204030204" pitchFamily="34" charset="0"/>
                        </a:rPr>
                        <a:t>: Connect</a:t>
                      </a:r>
                      <a:r>
                        <a:rPr lang="en-US" baseline="0" dirty="0">
                          <a:solidFill>
                            <a:schemeClr val="tx1"/>
                          </a:solidFill>
                          <a:latin typeface="AvenirNext LT Pro Regular" panose="020B0504020202020204" pitchFamily="34" charset="0"/>
                          <a:cs typeface="Calibri" panose="020F0502020204030204" pitchFamily="34" charset="0"/>
                        </a:rPr>
                        <a:t> public to their waterways to better understand human impact &amp; management; Inspire stewardship.</a:t>
                      </a:r>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Message</a:t>
                      </a:r>
                      <a:r>
                        <a:rPr lang="en-US" dirty="0">
                          <a:solidFill>
                            <a:schemeClr val="tx1"/>
                          </a:solidFill>
                          <a:latin typeface="AvenirNext LT Pro Regular" panose="020B0504020202020204" pitchFamily="34" charset="0"/>
                          <a:cs typeface="Calibri" panose="020F0502020204030204" pitchFamily="34" charset="0"/>
                        </a:rPr>
                        <a:t>: water</a:t>
                      </a:r>
                      <a:r>
                        <a:rPr lang="en-US" baseline="0" dirty="0">
                          <a:solidFill>
                            <a:schemeClr val="tx1"/>
                          </a:solidFill>
                          <a:latin typeface="AvenirNext LT Pro Regular" panose="020B0504020202020204" pitchFamily="34" charset="0"/>
                          <a:cs typeface="Calibri" panose="020F0502020204030204" pitchFamily="34" charset="0"/>
                        </a:rPr>
                        <a:t> connects us as community and our actions matter</a:t>
                      </a:r>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Audience</a:t>
                      </a:r>
                      <a:r>
                        <a:rPr lang="en-US" dirty="0">
                          <a:solidFill>
                            <a:schemeClr val="tx1"/>
                          </a:solidFill>
                          <a:latin typeface="AvenirNext LT Pro Regular" panose="020B0504020202020204" pitchFamily="34" charset="0"/>
                          <a:cs typeface="Calibri" panose="020F0502020204030204" pitchFamily="34" charset="0"/>
                        </a:rPr>
                        <a:t>: Active adults?</a:t>
                      </a:r>
                    </a:p>
                    <a:p>
                      <a:pPr algn="l" fontAlgn="base"/>
                      <a:r>
                        <a:rPr lang="en-US" dirty="0">
                          <a:solidFill>
                            <a:srgbClr val="004B87"/>
                          </a:solidFill>
                          <a:latin typeface="AvenirNext LT Pro Regular" panose="020B0504020202020204" pitchFamily="34" charset="0"/>
                          <a:cs typeface="Calibri" panose="020F0502020204030204" pitchFamily="34" charset="0"/>
                        </a:rPr>
                        <a:t>Geographic Focus: </a:t>
                      </a:r>
                      <a:r>
                        <a:rPr lang="en-US" dirty="0">
                          <a:solidFill>
                            <a:schemeClr val="tx1"/>
                          </a:solidFill>
                          <a:latin typeface="AvenirNext LT Pro Regular" panose="020B0504020202020204" pitchFamily="34" charset="0"/>
                          <a:cs typeface="Calibri" panose="020F0502020204030204" pitchFamily="34" charset="0"/>
                        </a:rPr>
                        <a:t>Denver Metro, </a:t>
                      </a:r>
                      <a:r>
                        <a:rPr lang="en-US" baseline="0" dirty="0">
                          <a:solidFill>
                            <a:schemeClr val="tx1"/>
                          </a:solidFill>
                          <a:latin typeface="AvenirNext LT Pro Regular" panose="020B0504020202020204" pitchFamily="34" charset="0"/>
                          <a:cs typeface="Calibri" panose="020F0502020204030204" pitchFamily="34" charset="0"/>
                        </a:rPr>
                        <a:t>  Colorado Springs Metro</a:t>
                      </a:r>
                      <a:endParaRPr lang="en-US" dirty="0">
                        <a:solidFill>
                          <a:schemeClr val="tx1"/>
                        </a:solidFill>
                        <a:latin typeface="AvenirNext LT Pro Regular" panose="020B050402020202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baseline="0" dirty="0">
                          <a:solidFill>
                            <a:srgbClr val="004B87"/>
                          </a:solidFill>
                          <a:effectLst/>
                          <a:latin typeface="AvenirNext LT Pro Regular" panose="020B0504020202020204" pitchFamily="34" charset="0"/>
                        </a:rPr>
                        <a:t>Fit to Campaign:</a:t>
                      </a:r>
                      <a:endParaRPr lang="en-US" sz="1800" dirty="0">
                        <a:effectLst/>
                        <a:latin typeface="AvenirNext LT Pro Regular" panose="020B0504020202020204" pitchFamily="34" charset="0"/>
                      </a:endParaRPr>
                    </a:p>
                    <a:p>
                      <a:pPr marL="285750" indent="-285750" rtl="0" fontAlgn="t">
                        <a:spcBef>
                          <a:spcPts val="0"/>
                        </a:spcBef>
                        <a:spcAft>
                          <a:spcPts val="0"/>
                        </a:spcAft>
                        <a:buFont typeface="Arial" panose="020B0604020202020204" pitchFamily="34" charset="0"/>
                        <a:buChar char="•"/>
                      </a:pPr>
                      <a:r>
                        <a:rPr lang="en-US" sz="1800" dirty="0">
                          <a:effectLst/>
                          <a:latin typeface="AvenirNext LT Pro Regular" panose="020B0504020202020204" pitchFamily="34" charset="0"/>
                        </a:rPr>
                        <a:t>10</a:t>
                      </a:r>
                      <a:r>
                        <a:rPr lang="en-US" sz="1800" baseline="30000" dirty="0">
                          <a:effectLst/>
                          <a:latin typeface="AvenirNext LT Pro Regular" panose="020B0504020202020204" pitchFamily="34" charset="0"/>
                        </a:rPr>
                        <a:t>th</a:t>
                      </a:r>
                      <a:r>
                        <a:rPr lang="en-US" sz="1800" baseline="0" dirty="0">
                          <a:effectLst/>
                          <a:latin typeface="AvenirNext LT Pro Regular" panose="020B0504020202020204" pitchFamily="34" charset="0"/>
                        </a:rPr>
                        <a:t> anniversary of the Urban Water Cycle Tour Series</a:t>
                      </a:r>
                    </a:p>
                    <a:p>
                      <a:pPr marL="285750" indent="-285750" rtl="0" fontAlgn="t">
                        <a:spcBef>
                          <a:spcPts val="0"/>
                        </a:spcBef>
                        <a:spcAft>
                          <a:spcPts val="0"/>
                        </a:spcAft>
                        <a:buFont typeface="Arial" panose="020B0604020202020204" pitchFamily="34" charset="0"/>
                        <a:buChar char="•"/>
                      </a:pPr>
                      <a:r>
                        <a:rPr lang="en-US" sz="1800" baseline="0" dirty="0">
                          <a:effectLst/>
                          <a:latin typeface="AvenirNext LT Pro Regular" panose="020B0504020202020204" pitchFamily="34" charset="0"/>
                        </a:rPr>
                        <a:t>For </a:t>
                      </a:r>
                      <a:r>
                        <a:rPr lang="en-US" sz="1800" baseline="0" dirty="0" err="1">
                          <a:effectLst/>
                          <a:latin typeface="AvenirNext LT Pro Regular" panose="020B0504020202020204" pitchFamily="34" charset="0"/>
                        </a:rPr>
                        <a:t>WEco</a:t>
                      </a:r>
                      <a:r>
                        <a:rPr lang="en-US" sz="1800" baseline="0" dirty="0">
                          <a:effectLst/>
                          <a:latin typeface="AvenirNext LT Pro Regular" panose="020B0504020202020204" pitchFamily="34" charset="0"/>
                        </a:rPr>
                        <a:t>, a program that reaches interested citizens outside of the water world</a:t>
                      </a:r>
                    </a:p>
                    <a:p>
                      <a:pPr marL="285750" indent="-285750" rtl="0" fontAlgn="t">
                        <a:spcBef>
                          <a:spcPts val="0"/>
                        </a:spcBef>
                        <a:spcAft>
                          <a:spcPts val="0"/>
                        </a:spcAft>
                        <a:buFont typeface="Arial" panose="020B0604020202020204" pitchFamily="34" charset="0"/>
                        <a:buChar char="•"/>
                      </a:pPr>
                      <a:r>
                        <a:rPr lang="en-US" sz="1800" baseline="0" dirty="0">
                          <a:effectLst/>
                          <a:latin typeface="AvenirNext LT Pro Regular" panose="020B0504020202020204" pitchFamily="34" charset="0"/>
                        </a:rPr>
                        <a:t> Naturally fun and engaging</a:t>
                      </a:r>
                    </a:p>
                    <a:p>
                      <a:pPr marL="285750" indent="-285750" rtl="0" fontAlgn="t">
                        <a:spcBef>
                          <a:spcPts val="0"/>
                        </a:spcBef>
                        <a:spcAft>
                          <a:spcPts val="0"/>
                        </a:spcAft>
                        <a:buFont typeface="Arial" panose="020B0604020202020204" pitchFamily="34" charset="0"/>
                        <a:buChar char="•"/>
                      </a:pPr>
                      <a:r>
                        <a:rPr lang="en-US" sz="1800" baseline="0" dirty="0">
                          <a:effectLst/>
                          <a:latin typeface="AvenirNext LT Pro Regular" panose="020B0504020202020204" pitchFamily="34" charset="0"/>
                        </a:rPr>
                        <a:t>Ready for a refresh?</a:t>
                      </a:r>
                    </a:p>
                    <a:p>
                      <a:pPr rtl="0" fontAlgn="t">
                        <a:spcBef>
                          <a:spcPts val="0"/>
                        </a:spcBef>
                        <a:spcAft>
                          <a:spcPts val="0"/>
                        </a:spcAft>
                      </a:pPr>
                      <a:endParaRPr lang="en-US" sz="1800" baseline="0" dirty="0">
                        <a:effectLst/>
                        <a:latin typeface="AvenirNext LT Pro Regular" panose="020B0504020202020204" pitchFamily="34" charset="0"/>
                      </a:endParaRPr>
                    </a:p>
                    <a:p>
                      <a:pPr rtl="0" fontAlgn="t">
                        <a:spcBef>
                          <a:spcPts val="0"/>
                        </a:spcBef>
                        <a:spcAft>
                          <a:spcPts val="0"/>
                        </a:spcAft>
                      </a:pPr>
                      <a:endParaRPr lang="en-US" sz="1800" dirty="0">
                        <a:effectLst/>
                        <a:latin typeface="AvenirNext LT Pro Regular" panose="020B05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a:solidFill>
                            <a:srgbClr val="004B87"/>
                          </a:solidFill>
                          <a:effectLst/>
                          <a:latin typeface="AvenirNext LT Pro Regular" panose="020B0504020202020204" pitchFamily="34" charset="0"/>
                        </a:rPr>
                        <a:t>Resource/guidance needs: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chemeClr val="tx1"/>
                          </a:solidFill>
                          <a:effectLst/>
                          <a:latin typeface="AvenirNext LT Pro Regular" panose="020B0504020202020204" pitchFamily="34" charset="0"/>
                        </a:rPr>
                        <a:t>Water ‘22 messages or themes to organize tour topics and speakers around.</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chemeClr val="tx1"/>
                          </a:solidFill>
                          <a:effectLst/>
                          <a:latin typeface="AvenirNext LT Pro Regular" panose="020B0504020202020204" pitchFamily="34" charset="0"/>
                        </a:rPr>
                        <a:t>Centralized calendar to advertise the event</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chemeClr val="tx1"/>
                          </a:solidFill>
                          <a:effectLst/>
                          <a:latin typeface="AvenirNext LT Pro Regular" panose="020B0504020202020204" pitchFamily="34" charset="0"/>
                        </a:rPr>
                        <a:t>Water ’22 and/or anniversary logo to spice up the brand</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a:solidFill>
                            <a:srgbClr val="004B87"/>
                          </a:solidFill>
                          <a:effectLst/>
                          <a:latin typeface="AvenirNext LT Pro Regular" panose="020B0504020202020204" pitchFamily="34" charset="0"/>
                        </a:rPr>
                        <a:t>Questions: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chemeClr val="tx1"/>
                          </a:solidFill>
                          <a:effectLst/>
                          <a:latin typeface="AvenirNext LT Pro Regular" panose="020B0504020202020204" pitchFamily="34" charset="0"/>
                        </a:rPr>
                        <a:t>Who runs the calendar?</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chemeClr val="tx1"/>
                          </a:solidFill>
                          <a:effectLst/>
                          <a:latin typeface="AvenirNext LT Pro Regular" panose="020B0504020202020204" pitchFamily="34" charset="0"/>
                        </a:rPr>
                        <a:t>Will we have resources to run this tour in Spanish?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solidFill>
                            <a:srgbClr val="004B87"/>
                          </a:solidFill>
                          <a:effectLst/>
                          <a:latin typeface="AvenirNext LT Pro Regular" panose="020B0504020202020204" pitchFamily="34" charset="0"/>
                        </a:rPr>
                        <a:t>Who</a:t>
                      </a:r>
                      <a:r>
                        <a:rPr lang="en-US" sz="1800" dirty="0">
                          <a:effectLst/>
                          <a:latin typeface="AvenirNext LT Pro Regular" panose="020B0504020202020204" pitchFamily="34" charset="0"/>
                        </a:rPr>
                        <a:t>: Scott</a:t>
                      </a:r>
                      <a:r>
                        <a:rPr lang="en-US" sz="1800" baseline="0" dirty="0">
                          <a:effectLst/>
                          <a:latin typeface="AvenirNext LT Pro Regular" panose="020B0504020202020204" pitchFamily="34" charset="0"/>
                        </a:rPr>
                        <a:t> talks with Amy to get her reactions; Scott sets up a meeting with C Springs team</a:t>
                      </a:r>
                      <a:endParaRPr lang="en-US" sz="1800" dirty="0">
                        <a:effectLst/>
                        <a:latin typeface="AvenirNext LT Pro Regular" panose="020B0504020202020204" pitchFamily="34" charset="0"/>
                      </a:endParaRPr>
                    </a:p>
                    <a:p>
                      <a:pPr rtl="0" fontAlgn="t">
                        <a:spcBef>
                          <a:spcPts val="0"/>
                        </a:spcBef>
                        <a:spcAft>
                          <a:spcPts val="0"/>
                        </a:spcAft>
                      </a:pPr>
                      <a:endParaRPr lang="en-US" sz="1800" dirty="0">
                        <a:effectLst/>
                        <a:latin typeface="AvenirNext LT Pro Regular" panose="020B0504020202020204" pitchFamily="34" charset="0"/>
                      </a:endParaRPr>
                    </a:p>
                    <a:p>
                      <a:pPr rtl="0" fontAlgn="t">
                        <a:spcBef>
                          <a:spcPts val="0"/>
                        </a:spcBef>
                        <a:spcAft>
                          <a:spcPts val="0"/>
                        </a:spcAft>
                      </a:pPr>
                      <a:r>
                        <a:rPr lang="en-US" sz="1800" dirty="0">
                          <a:solidFill>
                            <a:srgbClr val="004B87"/>
                          </a:solidFill>
                          <a:effectLst/>
                          <a:latin typeface="AvenirNext LT Pro Regular" panose="020B0504020202020204" pitchFamily="34" charset="0"/>
                        </a:rPr>
                        <a:t>By when: </a:t>
                      </a:r>
                      <a:r>
                        <a:rPr lang="en-US" sz="1800" dirty="0">
                          <a:effectLst/>
                          <a:latin typeface="AvenirNext LT Pro Regular" panose="020B0504020202020204" pitchFamily="34" charset="0"/>
                        </a:rPr>
                        <a:t>Next</a:t>
                      </a:r>
                      <a:r>
                        <a:rPr lang="en-US" sz="1800" baseline="0" dirty="0">
                          <a:effectLst/>
                          <a:latin typeface="AvenirNext LT Pro Regular" panose="020B0504020202020204" pitchFamily="34" charset="0"/>
                        </a:rPr>
                        <a:t> week (just send out a calendar invite already!)</a:t>
                      </a:r>
                      <a:endParaRPr lang="en-US" sz="1800" dirty="0">
                        <a:effectLst/>
                        <a:latin typeface="AvenirNext LT Pro Regular" panose="020B0504020202020204" pitchFamily="34" charset="0"/>
                      </a:endParaRPr>
                    </a:p>
                    <a:p>
                      <a:pPr rtl="0" fontAlgn="t">
                        <a:spcBef>
                          <a:spcPts val="0"/>
                        </a:spcBef>
                        <a:spcAft>
                          <a:spcPts val="0"/>
                        </a:spcAft>
                      </a:pPr>
                      <a:endParaRPr lang="en-US" sz="1800" dirty="0">
                        <a:effectLst/>
                        <a:latin typeface="AvenirNext LT Pro Regular" panose="020B05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52979901"/>
                  </a:ext>
                </a:extLst>
              </a:tr>
            </a:tbl>
          </a:graphicData>
        </a:graphic>
      </p:graphicFrame>
    </p:spTree>
    <p:extLst>
      <p:ext uri="{BB962C8B-B14F-4D97-AF65-F5344CB8AC3E}">
        <p14:creationId xmlns:p14="http://schemas.microsoft.com/office/powerpoint/2010/main" val="224987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09082-1EE7-4655-A73C-73B68633B8AC}"/>
              </a:ext>
            </a:extLst>
          </p:cNvPr>
          <p:cNvSpPr/>
          <p:nvPr/>
        </p:nvSpPr>
        <p:spPr>
          <a:xfrm>
            <a:off x="1066955" y="878938"/>
            <a:ext cx="7094406" cy="7017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400" b="1" dirty="0">
                <a:solidFill>
                  <a:srgbClr val="595E61"/>
                </a:solidFill>
                <a:latin typeface="Avenir Next LT Pro" panose="020B0504020202020204" pitchFamily="34" charset="0"/>
                <a:ea typeface="+mj-ea"/>
                <a:cs typeface="+mj-cs"/>
              </a:rPr>
              <a:t>GROUP DISCUSSION</a:t>
            </a:r>
          </a:p>
        </p:txBody>
      </p:sp>
      <p:grpSp>
        <p:nvGrpSpPr>
          <p:cNvPr id="10" name="Group 9">
            <a:extLst>
              <a:ext uri="{FF2B5EF4-FFF2-40B4-BE49-F238E27FC236}">
                <a16:creationId xmlns:a16="http://schemas.microsoft.com/office/drawing/2014/main" id="{6C593963-B771-4AE3-B3B4-0B07A45F7544}"/>
              </a:ext>
            </a:extLst>
          </p:cNvPr>
          <p:cNvGrpSpPr/>
          <p:nvPr/>
        </p:nvGrpSpPr>
        <p:grpSpPr>
          <a:xfrm>
            <a:off x="9441987" y="0"/>
            <a:ext cx="2750011" cy="906867"/>
            <a:chOff x="9048391" y="0"/>
            <a:chExt cx="3143608" cy="1036663"/>
          </a:xfrm>
        </p:grpSpPr>
        <p:grpSp>
          <p:nvGrpSpPr>
            <p:cNvPr id="11" name="Group 10">
              <a:extLst>
                <a:ext uri="{FF2B5EF4-FFF2-40B4-BE49-F238E27FC236}">
                  <a16:creationId xmlns:a16="http://schemas.microsoft.com/office/drawing/2014/main" id="{C6B7FDB9-1ACB-41E6-9C33-FF33F87F3143}"/>
                </a:ext>
              </a:extLst>
            </p:cNvPr>
            <p:cNvGrpSpPr/>
            <p:nvPr userDrawn="1"/>
          </p:nvGrpSpPr>
          <p:grpSpPr>
            <a:xfrm>
              <a:off x="9048391" y="272759"/>
              <a:ext cx="3143607" cy="763904"/>
              <a:chOff x="8400492" y="3517306"/>
              <a:chExt cx="3791506" cy="921345"/>
            </a:xfrm>
          </p:grpSpPr>
          <p:sp>
            <p:nvSpPr>
              <p:cNvPr id="15" name="Rectangle 14">
                <a:extLst>
                  <a:ext uri="{FF2B5EF4-FFF2-40B4-BE49-F238E27FC236}">
                    <a16:creationId xmlns:a16="http://schemas.microsoft.com/office/drawing/2014/main" id="{558DC0B3-64FC-49CA-8651-DED54F3D6FA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894B77-763B-471E-9D80-9A0B6E262D4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CAD06C3-CAB4-44F6-9433-9C5F33B7ED11}"/>
                </a:ext>
              </a:extLst>
            </p:cNvPr>
            <p:cNvGrpSpPr/>
            <p:nvPr userDrawn="1"/>
          </p:nvGrpSpPr>
          <p:grpSpPr>
            <a:xfrm>
              <a:off x="9853248" y="0"/>
              <a:ext cx="2338751" cy="510441"/>
              <a:chOff x="9371231" y="3026573"/>
              <a:chExt cx="2820768" cy="615643"/>
            </a:xfrm>
          </p:grpSpPr>
          <p:sp>
            <p:nvSpPr>
              <p:cNvPr id="13" name="Rectangle 12">
                <a:extLst>
                  <a:ext uri="{FF2B5EF4-FFF2-40B4-BE49-F238E27FC236}">
                    <a16:creationId xmlns:a16="http://schemas.microsoft.com/office/drawing/2014/main" id="{9866CDAD-B9DE-4482-9BFA-6F5FD3B1513C}"/>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27818C7-A2EA-4B06-8EE5-3A45F973199A}"/>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72DD6C35-8F0B-48B4-9619-5D98F7A3AA36}"/>
              </a:ext>
            </a:extLst>
          </p:cNvPr>
          <p:cNvCxnSpPr>
            <a:cxnSpLocks/>
          </p:cNvCxnSpPr>
          <p:nvPr/>
        </p:nvCxnSpPr>
        <p:spPr>
          <a:xfrm flipV="1">
            <a:off x="1173707" y="1580669"/>
            <a:ext cx="6496335" cy="6314"/>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22" name="Title Placeholder 1">
            <a:extLst>
              <a:ext uri="{FF2B5EF4-FFF2-40B4-BE49-F238E27FC236}">
                <a16:creationId xmlns:a16="http://schemas.microsoft.com/office/drawing/2014/main" id="{9C112538-E3AC-43B2-9D06-3127CFC1FB14}"/>
              </a:ext>
            </a:extLst>
          </p:cNvPr>
          <p:cNvSpPr txBox="1">
            <a:spLocks/>
          </p:cNvSpPr>
          <p:nvPr/>
        </p:nvSpPr>
        <p:spPr>
          <a:xfrm>
            <a:off x="1061355" y="1733266"/>
            <a:ext cx="7100005" cy="47357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pPr marL="342900" lvl="0" indent="-342900">
              <a:buFont typeface="Arial" panose="020B0604020202020204" pitchFamily="34" charset="0"/>
              <a:buChar char="•"/>
            </a:pPr>
            <a:r>
              <a:rPr lang="en-US" sz="2400" b="0" dirty="0"/>
              <a:t>What </a:t>
            </a:r>
            <a:r>
              <a:rPr lang="en-US" sz="2400" dirty="0"/>
              <a:t>common themes </a:t>
            </a:r>
            <a:r>
              <a:rPr lang="en-US" sz="2400" b="0" dirty="0"/>
              <a:t>do you see in the group’s areas of alignment?</a:t>
            </a:r>
          </a:p>
          <a:p>
            <a:pPr marL="342900" lvl="0" indent="-342900">
              <a:buFont typeface="Arial" panose="020B0604020202020204" pitchFamily="34" charset="0"/>
              <a:buChar char="•"/>
            </a:pPr>
            <a:r>
              <a:rPr lang="en-US" sz="2400" b="0" dirty="0"/>
              <a:t>What are </a:t>
            </a:r>
            <a:r>
              <a:rPr lang="en-US" sz="2400" dirty="0"/>
              <a:t>common questions</a:t>
            </a:r>
            <a:r>
              <a:rPr lang="en-US" sz="2400" b="0" dirty="0"/>
              <a:t> or resource needs?</a:t>
            </a:r>
          </a:p>
          <a:p>
            <a:pPr marL="342900" lvl="0" indent="-342900">
              <a:buFont typeface="Arial" panose="020B0604020202020204" pitchFamily="34" charset="0"/>
              <a:buChar char="•"/>
            </a:pPr>
            <a:r>
              <a:rPr lang="en-US" sz="2400" b="0" dirty="0"/>
              <a:t>What </a:t>
            </a:r>
            <a:r>
              <a:rPr lang="en-US" sz="2400" dirty="0"/>
              <a:t>new ideas or opportunities</a:t>
            </a:r>
            <a:r>
              <a:rPr lang="en-US" sz="2400" b="0" dirty="0"/>
              <a:t> might exist for working together?</a:t>
            </a:r>
          </a:p>
          <a:p>
            <a:pPr marL="342900" lvl="0" indent="-342900">
              <a:buFont typeface="Arial" panose="020B0604020202020204" pitchFamily="34" charset="0"/>
              <a:buChar char="•"/>
            </a:pPr>
            <a:r>
              <a:rPr lang="en-US" sz="2400" b="0" dirty="0"/>
              <a:t>How can we </a:t>
            </a:r>
            <a:r>
              <a:rPr lang="en-US" sz="2400" dirty="0"/>
              <a:t>leverage WEN </a:t>
            </a:r>
            <a:r>
              <a:rPr lang="en-US" sz="2400" b="0" dirty="0"/>
              <a:t>and each other to support this work?</a:t>
            </a:r>
          </a:p>
          <a:p>
            <a:pPr marL="342900" lvl="0" indent="-342900">
              <a:buFont typeface="Arial" panose="020B0604020202020204" pitchFamily="34" charset="0"/>
              <a:buChar char="•"/>
            </a:pPr>
            <a:r>
              <a:rPr lang="en-US" sz="2400" b="0" dirty="0"/>
              <a:t>What is your </a:t>
            </a:r>
            <a:r>
              <a:rPr lang="en-US" sz="2400" dirty="0"/>
              <a:t>next step </a:t>
            </a:r>
            <a:r>
              <a:rPr lang="en-US" sz="2400" b="0" dirty="0"/>
              <a:t>(What, who, when, how)?</a:t>
            </a:r>
          </a:p>
          <a:p>
            <a:r>
              <a:rPr lang="en-US" sz="2400" b="0" dirty="0"/>
              <a:t> </a:t>
            </a:r>
          </a:p>
        </p:txBody>
      </p:sp>
      <p:pic>
        <p:nvPicPr>
          <p:cNvPr id="24" name="Picture 2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008" y="2320119"/>
            <a:ext cx="3421039" cy="2565779"/>
          </a:xfrm>
          <a:prstGeom prst="rect">
            <a:avLst/>
          </a:prstGeom>
        </p:spPr>
      </p:pic>
    </p:spTree>
    <p:extLst>
      <p:ext uri="{BB962C8B-B14F-4D97-AF65-F5344CB8AC3E}">
        <p14:creationId xmlns:p14="http://schemas.microsoft.com/office/powerpoint/2010/main" val="47052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09082-1EE7-4655-A73C-73B68633B8AC}"/>
              </a:ext>
            </a:extLst>
          </p:cNvPr>
          <p:cNvSpPr/>
          <p:nvPr/>
        </p:nvSpPr>
        <p:spPr>
          <a:xfrm>
            <a:off x="1066955" y="878938"/>
            <a:ext cx="7094406" cy="7017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400" b="1" dirty="0">
                <a:solidFill>
                  <a:srgbClr val="595E61"/>
                </a:solidFill>
                <a:latin typeface="Avenir Next LT Pro" panose="020B0504020202020204" pitchFamily="34" charset="0"/>
                <a:ea typeface="+mj-ea"/>
                <a:cs typeface="+mj-cs"/>
              </a:rPr>
              <a:t>CASE STUDIES</a:t>
            </a:r>
          </a:p>
        </p:txBody>
      </p:sp>
      <p:grpSp>
        <p:nvGrpSpPr>
          <p:cNvPr id="10" name="Group 9">
            <a:extLst>
              <a:ext uri="{FF2B5EF4-FFF2-40B4-BE49-F238E27FC236}">
                <a16:creationId xmlns:a16="http://schemas.microsoft.com/office/drawing/2014/main" id="{6C593963-B771-4AE3-B3B4-0B07A45F7544}"/>
              </a:ext>
            </a:extLst>
          </p:cNvPr>
          <p:cNvGrpSpPr/>
          <p:nvPr/>
        </p:nvGrpSpPr>
        <p:grpSpPr>
          <a:xfrm>
            <a:off x="9441987" y="0"/>
            <a:ext cx="2750011" cy="906867"/>
            <a:chOff x="9048391" y="0"/>
            <a:chExt cx="3143608" cy="1036663"/>
          </a:xfrm>
        </p:grpSpPr>
        <p:grpSp>
          <p:nvGrpSpPr>
            <p:cNvPr id="11" name="Group 10">
              <a:extLst>
                <a:ext uri="{FF2B5EF4-FFF2-40B4-BE49-F238E27FC236}">
                  <a16:creationId xmlns:a16="http://schemas.microsoft.com/office/drawing/2014/main" id="{C6B7FDB9-1ACB-41E6-9C33-FF33F87F3143}"/>
                </a:ext>
              </a:extLst>
            </p:cNvPr>
            <p:cNvGrpSpPr/>
            <p:nvPr userDrawn="1"/>
          </p:nvGrpSpPr>
          <p:grpSpPr>
            <a:xfrm>
              <a:off x="9048391" y="272759"/>
              <a:ext cx="3143607" cy="763904"/>
              <a:chOff x="8400492" y="3517306"/>
              <a:chExt cx="3791506" cy="921345"/>
            </a:xfrm>
          </p:grpSpPr>
          <p:sp>
            <p:nvSpPr>
              <p:cNvPr id="15" name="Rectangle 14">
                <a:extLst>
                  <a:ext uri="{FF2B5EF4-FFF2-40B4-BE49-F238E27FC236}">
                    <a16:creationId xmlns:a16="http://schemas.microsoft.com/office/drawing/2014/main" id="{558DC0B3-64FC-49CA-8651-DED54F3D6FA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894B77-763B-471E-9D80-9A0B6E262D4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CAD06C3-CAB4-44F6-9433-9C5F33B7ED11}"/>
                </a:ext>
              </a:extLst>
            </p:cNvPr>
            <p:cNvGrpSpPr/>
            <p:nvPr userDrawn="1"/>
          </p:nvGrpSpPr>
          <p:grpSpPr>
            <a:xfrm>
              <a:off x="9853248" y="0"/>
              <a:ext cx="2338751" cy="510441"/>
              <a:chOff x="9371231" y="3026573"/>
              <a:chExt cx="2820768" cy="615643"/>
            </a:xfrm>
          </p:grpSpPr>
          <p:sp>
            <p:nvSpPr>
              <p:cNvPr id="13" name="Rectangle 12">
                <a:extLst>
                  <a:ext uri="{FF2B5EF4-FFF2-40B4-BE49-F238E27FC236}">
                    <a16:creationId xmlns:a16="http://schemas.microsoft.com/office/drawing/2014/main" id="{9866CDAD-B9DE-4482-9BFA-6F5FD3B1513C}"/>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27818C7-A2EA-4B06-8EE5-3A45F973199A}"/>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72DD6C35-8F0B-48B4-9619-5D98F7A3AA36}"/>
              </a:ext>
            </a:extLst>
          </p:cNvPr>
          <p:cNvCxnSpPr>
            <a:cxnSpLocks/>
          </p:cNvCxnSpPr>
          <p:nvPr/>
        </p:nvCxnSpPr>
        <p:spPr>
          <a:xfrm flipV="1">
            <a:off x="1173707" y="1580669"/>
            <a:ext cx="6496335" cy="6314"/>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22" name="Title Placeholder 1">
            <a:extLst>
              <a:ext uri="{FF2B5EF4-FFF2-40B4-BE49-F238E27FC236}">
                <a16:creationId xmlns:a16="http://schemas.microsoft.com/office/drawing/2014/main" id="{9C112538-E3AC-43B2-9D06-3127CFC1FB14}"/>
              </a:ext>
            </a:extLst>
          </p:cNvPr>
          <p:cNvSpPr txBox="1">
            <a:spLocks/>
          </p:cNvSpPr>
          <p:nvPr/>
        </p:nvSpPr>
        <p:spPr>
          <a:xfrm>
            <a:off x="1061355" y="1733266"/>
            <a:ext cx="7100005" cy="47357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2400" b="0" dirty="0"/>
              <a:t>Tips for a good case study:</a:t>
            </a:r>
          </a:p>
          <a:p>
            <a:endParaRPr lang="en-US" sz="2400" b="0" dirty="0"/>
          </a:p>
          <a:p>
            <a:pPr marL="342900" indent="-342900">
              <a:buFont typeface="Arial" panose="020B0604020202020204" pitchFamily="34" charset="0"/>
              <a:buChar char="•"/>
            </a:pPr>
            <a:r>
              <a:rPr lang="en-US" sz="2400" b="0" dirty="0"/>
              <a:t>Start and end with an open-ended question. </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Centrally involve water education content or programming. </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Proceed from a concrete situation.</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dirty="0"/>
              <a:t>Be brief. (Don’t vent </a:t>
            </a:r>
            <a:r>
              <a:rPr lang="en-US" sz="2400" b="0" dirty="0">
                <a:sym typeface="Wingdings" panose="05000000000000000000" pitchFamily="2" charset="2"/>
              </a:rPr>
              <a:t>)</a:t>
            </a:r>
            <a:endParaRPr lang="en-US" sz="2400" b="0" dirty="0"/>
          </a:p>
        </p:txBody>
      </p:sp>
      <p:pic>
        <p:nvPicPr>
          <p:cNvPr id="24" name="Picture 2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76104" y="2810834"/>
            <a:ext cx="3440847" cy="2580635"/>
          </a:xfrm>
          <a:prstGeom prst="rect">
            <a:avLst/>
          </a:prstGeom>
        </p:spPr>
      </p:pic>
    </p:spTree>
    <p:extLst>
      <p:ext uri="{BB962C8B-B14F-4D97-AF65-F5344CB8AC3E}">
        <p14:creationId xmlns:p14="http://schemas.microsoft.com/office/powerpoint/2010/main" val="853939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09082-1EE7-4655-A73C-73B68633B8AC}"/>
              </a:ext>
            </a:extLst>
          </p:cNvPr>
          <p:cNvSpPr/>
          <p:nvPr/>
        </p:nvSpPr>
        <p:spPr>
          <a:xfrm>
            <a:off x="1066955" y="878938"/>
            <a:ext cx="7094406" cy="7017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400" b="1" dirty="0">
                <a:solidFill>
                  <a:srgbClr val="595E61"/>
                </a:solidFill>
                <a:latin typeface="Avenir Next LT Pro" panose="020B0504020202020204" pitchFamily="34" charset="0"/>
                <a:ea typeface="+mj-ea"/>
                <a:cs typeface="+mj-cs"/>
              </a:rPr>
              <a:t>CASE STUDIES</a:t>
            </a:r>
          </a:p>
        </p:txBody>
      </p:sp>
      <p:grpSp>
        <p:nvGrpSpPr>
          <p:cNvPr id="10" name="Group 9">
            <a:extLst>
              <a:ext uri="{FF2B5EF4-FFF2-40B4-BE49-F238E27FC236}">
                <a16:creationId xmlns:a16="http://schemas.microsoft.com/office/drawing/2014/main" id="{6C593963-B771-4AE3-B3B4-0B07A45F7544}"/>
              </a:ext>
            </a:extLst>
          </p:cNvPr>
          <p:cNvGrpSpPr/>
          <p:nvPr/>
        </p:nvGrpSpPr>
        <p:grpSpPr>
          <a:xfrm>
            <a:off x="9441987" y="0"/>
            <a:ext cx="2750011" cy="906867"/>
            <a:chOff x="9048391" y="0"/>
            <a:chExt cx="3143608" cy="1036663"/>
          </a:xfrm>
        </p:grpSpPr>
        <p:grpSp>
          <p:nvGrpSpPr>
            <p:cNvPr id="11" name="Group 10">
              <a:extLst>
                <a:ext uri="{FF2B5EF4-FFF2-40B4-BE49-F238E27FC236}">
                  <a16:creationId xmlns:a16="http://schemas.microsoft.com/office/drawing/2014/main" id="{C6B7FDB9-1ACB-41E6-9C33-FF33F87F3143}"/>
                </a:ext>
              </a:extLst>
            </p:cNvPr>
            <p:cNvGrpSpPr/>
            <p:nvPr userDrawn="1"/>
          </p:nvGrpSpPr>
          <p:grpSpPr>
            <a:xfrm>
              <a:off x="9048391" y="272759"/>
              <a:ext cx="3143607" cy="763904"/>
              <a:chOff x="8400492" y="3517306"/>
              <a:chExt cx="3791506" cy="921345"/>
            </a:xfrm>
          </p:grpSpPr>
          <p:sp>
            <p:nvSpPr>
              <p:cNvPr id="15" name="Rectangle 14">
                <a:extLst>
                  <a:ext uri="{FF2B5EF4-FFF2-40B4-BE49-F238E27FC236}">
                    <a16:creationId xmlns:a16="http://schemas.microsoft.com/office/drawing/2014/main" id="{558DC0B3-64FC-49CA-8651-DED54F3D6FA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894B77-763B-471E-9D80-9A0B6E262D4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CAD06C3-CAB4-44F6-9433-9C5F33B7ED11}"/>
                </a:ext>
              </a:extLst>
            </p:cNvPr>
            <p:cNvGrpSpPr/>
            <p:nvPr userDrawn="1"/>
          </p:nvGrpSpPr>
          <p:grpSpPr>
            <a:xfrm>
              <a:off x="9853248" y="0"/>
              <a:ext cx="2338751" cy="510441"/>
              <a:chOff x="9371231" y="3026573"/>
              <a:chExt cx="2820768" cy="615643"/>
            </a:xfrm>
          </p:grpSpPr>
          <p:sp>
            <p:nvSpPr>
              <p:cNvPr id="13" name="Rectangle 12">
                <a:extLst>
                  <a:ext uri="{FF2B5EF4-FFF2-40B4-BE49-F238E27FC236}">
                    <a16:creationId xmlns:a16="http://schemas.microsoft.com/office/drawing/2014/main" id="{9866CDAD-B9DE-4482-9BFA-6F5FD3B1513C}"/>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27818C7-A2EA-4B06-8EE5-3A45F973199A}"/>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72DD6C35-8F0B-48B4-9619-5D98F7A3AA36}"/>
              </a:ext>
            </a:extLst>
          </p:cNvPr>
          <p:cNvCxnSpPr>
            <a:cxnSpLocks/>
          </p:cNvCxnSpPr>
          <p:nvPr/>
        </p:nvCxnSpPr>
        <p:spPr>
          <a:xfrm flipV="1">
            <a:off x="1173707" y="1580669"/>
            <a:ext cx="6496335" cy="6314"/>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22" name="Title Placeholder 1">
            <a:extLst>
              <a:ext uri="{FF2B5EF4-FFF2-40B4-BE49-F238E27FC236}">
                <a16:creationId xmlns:a16="http://schemas.microsoft.com/office/drawing/2014/main" id="{9C112538-E3AC-43B2-9D06-3127CFC1FB14}"/>
              </a:ext>
            </a:extLst>
          </p:cNvPr>
          <p:cNvSpPr txBox="1">
            <a:spLocks/>
          </p:cNvSpPr>
          <p:nvPr/>
        </p:nvSpPr>
        <p:spPr>
          <a:xfrm>
            <a:off x="1061355" y="1733266"/>
            <a:ext cx="7100005" cy="47357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pPr marL="457200" indent="-457200">
              <a:buFont typeface="+mj-lt"/>
              <a:buAutoNum type="arabicPeriod"/>
            </a:pPr>
            <a:endParaRPr lang="en-US" sz="2300" b="0" dirty="0"/>
          </a:p>
          <a:p>
            <a:pPr marL="457200" indent="-457200">
              <a:buFont typeface="+mj-lt"/>
              <a:buAutoNum type="arabicPeriod"/>
            </a:pPr>
            <a:r>
              <a:rPr lang="en-US" sz="2300" dirty="0"/>
              <a:t>(3 </a:t>
            </a:r>
            <a:r>
              <a:rPr lang="en-US" sz="2300" dirty="0" err="1"/>
              <a:t>mins</a:t>
            </a:r>
            <a:r>
              <a:rPr lang="en-US" sz="2300" dirty="0"/>
              <a:t>) </a:t>
            </a:r>
            <a:r>
              <a:rPr lang="en-US" sz="2300" b="0" dirty="0"/>
              <a:t>The presenter reads their case.</a:t>
            </a:r>
          </a:p>
          <a:p>
            <a:pPr marL="457200" indent="-457200">
              <a:buFont typeface="+mj-lt"/>
              <a:buAutoNum type="arabicPeriod"/>
            </a:pPr>
            <a:endParaRPr lang="en-US" sz="2300" dirty="0"/>
          </a:p>
          <a:p>
            <a:pPr marL="457200" indent="-457200">
              <a:buFont typeface="+mj-lt"/>
              <a:buAutoNum type="arabicPeriod"/>
            </a:pPr>
            <a:r>
              <a:rPr lang="en-US" sz="2300" dirty="0"/>
              <a:t>(5 </a:t>
            </a:r>
            <a:r>
              <a:rPr lang="en-US" sz="2300" dirty="0" err="1"/>
              <a:t>mins</a:t>
            </a:r>
            <a:r>
              <a:rPr lang="en-US" sz="2300" dirty="0"/>
              <a:t>) </a:t>
            </a:r>
            <a:r>
              <a:rPr lang="en-US" sz="2300" b="0" dirty="0"/>
              <a:t>The participants ask clarifying questions of the presenter. </a:t>
            </a:r>
          </a:p>
          <a:p>
            <a:pPr marL="457200" indent="-457200">
              <a:buFont typeface="+mj-lt"/>
              <a:buAutoNum type="arabicPeriod"/>
            </a:pPr>
            <a:endParaRPr lang="en-US" sz="2300" dirty="0"/>
          </a:p>
          <a:p>
            <a:pPr marL="457200" indent="-457200">
              <a:buFont typeface="+mj-lt"/>
              <a:buAutoNum type="arabicPeriod"/>
            </a:pPr>
            <a:r>
              <a:rPr lang="en-US" sz="2300" dirty="0"/>
              <a:t>(2 </a:t>
            </a:r>
            <a:r>
              <a:rPr lang="en-US" sz="2300" dirty="0" err="1"/>
              <a:t>mins</a:t>
            </a:r>
            <a:r>
              <a:rPr lang="en-US" sz="2300" dirty="0"/>
              <a:t>)</a:t>
            </a:r>
            <a:r>
              <a:rPr lang="en-US" sz="2300" b="0" dirty="0"/>
              <a:t> Everyone writes on the presenter’s question. </a:t>
            </a:r>
          </a:p>
          <a:p>
            <a:pPr marL="457200" indent="-457200">
              <a:buFont typeface="+mj-lt"/>
              <a:buAutoNum type="arabicPeriod"/>
            </a:pPr>
            <a:endParaRPr lang="en-US" sz="2300" dirty="0"/>
          </a:p>
          <a:p>
            <a:pPr marL="457200" indent="-457200">
              <a:buFont typeface="+mj-lt"/>
              <a:buAutoNum type="arabicPeriod"/>
            </a:pPr>
            <a:r>
              <a:rPr lang="en-US" sz="2300" dirty="0"/>
              <a:t>(10 </a:t>
            </a:r>
            <a:r>
              <a:rPr lang="en-US" sz="2300" dirty="0" err="1"/>
              <a:t>mins</a:t>
            </a:r>
            <a:r>
              <a:rPr lang="en-US" sz="2300" dirty="0"/>
              <a:t>) </a:t>
            </a:r>
            <a:r>
              <a:rPr lang="en-US" sz="2300" b="0" dirty="0"/>
              <a:t>The participants discuss the case. The presenter takes notes, but remains silent.  </a:t>
            </a:r>
          </a:p>
          <a:p>
            <a:pPr marL="457200" indent="-457200">
              <a:buFont typeface="+mj-lt"/>
              <a:buAutoNum type="arabicPeriod"/>
            </a:pPr>
            <a:endParaRPr lang="en-US" sz="2300" dirty="0"/>
          </a:p>
          <a:p>
            <a:pPr marL="457200" indent="-457200">
              <a:buFont typeface="+mj-lt"/>
              <a:buAutoNum type="arabicPeriod"/>
            </a:pPr>
            <a:r>
              <a:rPr lang="en-US" sz="2300" dirty="0"/>
              <a:t>(2 </a:t>
            </a:r>
            <a:r>
              <a:rPr lang="en-US" sz="2300" dirty="0" err="1"/>
              <a:t>mins</a:t>
            </a:r>
            <a:r>
              <a:rPr lang="en-US" sz="2300" dirty="0"/>
              <a:t>) </a:t>
            </a:r>
            <a:r>
              <a:rPr lang="en-US" sz="2300" b="0" dirty="0"/>
              <a:t>Everyone reflects one final time. </a:t>
            </a:r>
          </a:p>
          <a:p>
            <a:pPr marL="457200" indent="-457200">
              <a:buFont typeface="+mj-lt"/>
              <a:buAutoNum type="arabicPeriod"/>
            </a:pPr>
            <a:endParaRPr lang="en-US" sz="2300" dirty="0"/>
          </a:p>
          <a:p>
            <a:pPr marL="457200" indent="-457200">
              <a:buFont typeface="+mj-lt"/>
              <a:buAutoNum type="arabicPeriod"/>
            </a:pPr>
            <a:r>
              <a:rPr lang="en-US" sz="2300" dirty="0"/>
              <a:t>(3 </a:t>
            </a:r>
            <a:r>
              <a:rPr lang="en-US" sz="2300" dirty="0" err="1"/>
              <a:t>mins</a:t>
            </a:r>
            <a:r>
              <a:rPr lang="en-US" sz="2300" dirty="0"/>
              <a:t>) </a:t>
            </a:r>
            <a:r>
              <a:rPr lang="en-US" sz="2300" b="0" dirty="0"/>
              <a:t>The presenter reflects on the suggestions they received and discusses their follow-up action plan. </a:t>
            </a:r>
          </a:p>
        </p:txBody>
      </p:sp>
      <p:pic>
        <p:nvPicPr>
          <p:cNvPr id="24" name="Picture 2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76104" y="2810834"/>
            <a:ext cx="3440847" cy="2580635"/>
          </a:xfrm>
          <a:prstGeom prst="rect">
            <a:avLst/>
          </a:prstGeom>
        </p:spPr>
      </p:pic>
    </p:spTree>
    <p:extLst>
      <p:ext uri="{BB962C8B-B14F-4D97-AF65-F5344CB8AC3E}">
        <p14:creationId xmlns:p14="http://schemas.microsoft.com/office/powerpoint/2010/main" val="176466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tanding on top of a sandy beach&#10;&#10;Description automatically generated">
            <a:extLst>
              <a:ext uri="{FF2B5EF4-FFF2-40B4-BE49-F238E27FC236}">
                <a16:creationId xmlns:a16="http://schemas.microsoft.com/office/drawing/2014/main" id="{9B9B8365-07DF-48C8-8588-4FFF9357CF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40" r="18273"/>
          <a:stretch/>
        </p:blipFill>
        <p:spPr>
          <a:xfrm>
            <a:off x="443555" y="474259"/>
            <a:ext cx="5152029" cy="5909481"/>
          </a:xfrm>
          <a:prstGeom prst="rect">
            <a:avLst/>
          </a:prstGeom>
        </p:spPr>
      </p:pic>
      <p:sp>
        <p:nvSpPr>
          <p:cNvPr id="3" name="Rectangle 2">
            <a:extLst>
              <a:ext uri="{FF2B5EF4-FFF2-40B4-BE49-F238E27FC236}">
                <a16:creationId xmlns:a16="http://schemas.microsoft.com/office/drawing/2014/main" id="{6FD220D5-35E7-44DE-BA84-65E5F02508D9}"/>
              </a:ext>
            </a:extLst>
          </p:cNvPr>
          <p:cNvSpPr/>
          <p:nvPr/>
        </p:nvSpPr>
        <p:spPr>
          <a:xfrm>
            <a:off x="6164240" y="2839498"/>
            <a:ext cx="4775263" cy="604545"/>
          </a:xfrm>
          <a:prstGeom prst="rect">
            <a:avLst/>
          </a:prstGeom>
          <a:solidFill>
            <a:srgbClr val="05C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15B38BA-0C85-425D-ACE7-BE2E4691A6AE}"/>
              </a:ext>
            </a:extLst>
          </p:cNvPr>
          <p:cNvGrpSpPr/>
          <p:nvPr/>
        </p:nvGrpSpPr>
        <p:grpSpPr>
          <a:xfrm>
            <a:off x="9441987" y="0"/>
            <a:ext cx="2750011" cy="906867"/>
            <a:chOff x="9048391" y="0"/>
            <a:chExt cx="3143608" cy="1036663"/>
          </a:xfrm>
        </p:grpSpPr>
        <p:grpSp>
          <p:nvGrpSpPr>
            <p:cNvPr id="5" name="Group 4">
              <a:extLst>
                <a:ext uri="{FF2B5EF4-FFF2-40B4-BE49-F238E27FC236}">
                  <a16:creationId xmlns:a16="http://schemas.microsoft.com/office/drawing/2014/main" id="{ECEDDC2D-D8B0-4EEB-ACC2-FA4C738FA4E9}"/>
                </a:ext>
              </a:extLst>
            </p:cNvPr>
            <p:cNvGrpSpPr/>
            <p:nvPr userDrawn="1"/>
          </p:nvGrpSpPr>
          <p:grpSpPr>
            <a:xfrm>
              <a:off x="9048391" y="272759"/>
              <a:ext cx="3143607" cy="763904"/>
              <a:chOff x="8400492" y="3517306"/>
              <a:chExt cx="3791506" cy="921345"/>
            </a:xfrm>
          </p:grpSpPr>
          <p:sp>
            <p:nvSpPr>
              <p:cNvPr id="9" name="Rectangle 8">
                <a:extLst>
                  <a:ext uri="{FF2B5EF4-FFF2-40B4-BE49-F238E27FC236}">
                    <a16:creationId xmlns:a16="http://schemas.microsoft.com/office/drawing/2014/main" id="{5E2A0917-CC2E-46DC-9B3A-EB2CDFF9FC68}"/>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EF3FEF3-A9B6-426F-AE3B-E7D75692A0C1}"/>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73E76EE-D03E-4C01-BED6-463C44CE7354}"/>
                </a:ext>
              </a:extLst>
            </p:cNvPr>
            <p:cNvGrpSpPr/>
            <p:nvPr userDrawn="1"/>
          </p:nvGrpSpPr>
          <p:grpSpPr>
            <a:xfrm>
              <a:off x="9853248" y="0"/>
              <a:ext cx="2338751" cy="510441"/>
              <a:chOff x="9371231" y="3026573"/>
              <a:chExt cx="2820768" cy="615643"/>
            </a:xfrm>
          </p:grpSpPr>
          <p:sp>
            <p:nvSpPr>
              <p:cNvPr id="7" name="Rectangle 6">
                <a:extLst>
                  <a:ext uri="{FF2B5EF4-FFF2-40B4-BE49-F238E27FC236}">
                    <a16:creationId xmlns:a16="http://schemas.microsoft.com/office/drawing/2014/main" id="{3453F5F8-38CA-4A5E-8D30-9AA544FB230A}"/>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F9236B9-A608-4512-9082-6DC5C307EA6F}"/>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 name="Title Placeholder 1">
            <a:extLst>
              <a:ext uri="{FF2B5EF4-FFF2-40B4-BE49-F238E27FC236}">
                <a16:creationId xmlns:a16="http://schemas.microsoft.com/office/drawing/2014/main" id="{10BB0B1B-13D1-433B-A311-ADFE68EFC83D}"/>
              </a:ext>
            </a:extLst>
          </p:cNvPr>
          <p:cNvSpPr txBox="1">
            <a:spLocks/>
          </p:cNvSpPr>
          <p:nvPr/>
        </p:nvSpPr>
        <p:spPr>
          <a:xfrm>
            <a:off x="6324357" y="2796114"/>
            <a:ext cx="4373302" cy="6913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l">
              <a:lnSpc>
                <a:spcPct val="100000"/>
              </a:lnSpc>
              <a:spcAft>
                <a:spcPts val="600"/>
              </a:spcAft>
            </a:pPr>
            <a:r>
              <a:rPr lang="en-US" sz="2400" b="1" i="1" dirty="0">
                <a:solidFill>
                  <a:schemeClr val="bg1"/>
                </a:solidFill>
                <a:latin typeface="Avenir Next LT Pro Light" panose="020B0304020202020204" pitchFamily="34" charset="0"/>
              </a:rPr>
              <a:t>Let’s work together on this! </a:t>
            </a:r>
          </a:p>
        </p:txBody>
      </p:sp>
      <p:sp>
        <p:nvSpPr>
          <p:cNvPr id="12" name="Title Placeholder 1">
            <a:extLst>
              <a:ext uri="{FF2B5EF4-FFF2-40B4-BE49-F238E27FC236}">
                <a16:creationId xmlns:a16="http://schemas.microsoft.com/office/drawing/2014/main" id="{33846231-25FF-4B73-ADA7-0BACA4A3E776}"/>
              </a:ext>
            </a:extLst>
          </p:cNvPr>
          <p:cNvSpPr txBox="1">
            <a:spLocks/>
          </p:cNvSpPr>
          <p:nvPr/>
        </p:nvSpPr>
        <p:spPr>
          <a:xfrm>
            <a:off x="6324356" y="3609827"/>
            <a:ext cx="5649930" cy="2765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marL="0" algn="l" defTabSz="914400" rtl="0" eaLnBrk="1" latinLnBrk="0" hangingPunct="1">
              <a:lnSpc>
                <a:spcPct val="110000"/>
              </a:lnSpc>
              <a:spcBef>
                <a:spcPct val="0"/>
              </a:spcBef>
              <a:buNone/>
            </a:pPr>
            <a:r>
              <a:rPr lang="en-US" sz="1800" b="1" kern="1200" dirty="0">
                <a:solidFill>
                  <a:srgbClr val="595E61"/>
                </a:solidFill>
                <a:latin typeface="Avenir Next LT Pro" panose="020B0504020202020204" pitchFamily="34" charset="0"/>
                <a:ea typeface="+mj-ea"/>
                <a:cs typeface="+mj-cs"/>
              </a:rPr>
              <a:t>Jayla Poppleton, </a:t>
            </a:r>
            <a:r>
              <a:rPr lang="en-US" sz="1800" b="1" kern="1200" dirty="0" err="1">
                <a:solidFill>
                  <a:srgbClr val="595E61"/>
                </a:solidFill>
                <a:latin typeface="Avenir Next LT Pro" panose="020B0504020202020204" pitchFamily="34" charset="0"/>
                <a:ea typeface="+mj-ea"/>
                <a:cs typeface="+mj-cs"/>
              </a:rPr>
              <a:t>WEco</a:t>
            </a:r>
            <a:r>
              <a:rPr lang="en-US" sz="1800" b="1" kern="1200" dirty="0">
                <a:solidFill>
                  <a:srgbClr val="595E61"/>
                </a:solidFill>
                <a:latin typeface="Avenir Next LT Pro" panose="020B0504020202020204" pitchFamily="34" charset="0"/>
                <a:ea typeface="+mj-ea"/>
                <a:cs typeface="+mj-cs"/>
              </a:rPr>
              <a:t> Executive Director</a:t>
            </a:r>
          </a:p>
          <a:p>
            <a:pPr marL="0" algn="l" defTabSz="914400" rtl="0" eaLnBrk="1" latinLnBrk="0" hangingPunct="1">
              <a:lnSpc>
                <a:spcPct val="110000"/>
              </a:lnSpc>
              <a:spcBef>
                <a:spcPct val="0"/>
              </a:spcBef>
              <a:buNone/>
            </a:pPr>
            <a:r>
              <a:rPr lang="en-US" sz="1400" b="0" kern="1200" dirty="0">
                <a:solidFill>
                  <a:srgbClr val="595E61"/>
                </a:solidFill>
                <a:latin typeface="Avenir Next LT Pro" panose="020B0504020202020204" pitchFamily="34" charset="0"/>
                <a:ea typeface="+mj-ea"/>
                <a:cs typeface="+mj-cs"/>
              </a:rPr>
              <a:t>Jayla@wateredco.org   I   720-325-1448</a:t>
            </a:r>
          </a:p>
          <a:p>
            <a:pPr marL="0" algn="l" defTabSz="914400" rtl="0" eaLnBrk="1" latinLnBrk="0" hangingPunct="1">
              <a:lnSpc>
                <a:spcPct val="110000"/>
              </a:lnSpc>
              <a:spcBef>
                <a:spcPct val="0"/>
              </a:spcBef>
              <a:buNone/>
            </a:pPr>
            <a:endParaRPr lang="en-US" sz="1200" b="0" kern="1200" dirty="0">
              <a:solidFill>
                <a:srgbClr val="595E61"/>
              </a:solidFill>
              <a:latin typeface="Avenir Next LT Pro" panose="020B0504020202020204" pitchFamily="34" charset="0"/>
              <a:ea typeface="+mj-ea"/>
              <a:cs typeface="+mj-cs"/>
            </a:endParaRPr>
          </a:p>
          <a:p>
            <a:pPr marL="0" algn="l" defTabSz="914400" rtl="0" eaLnBrk="1" latinLnBrk="0" hangingPunct="1">
              <a:lnSpc>
                <a:spcPct val="110000"/>
              </a:lnSpc>
              <a:spcBef>
                <a:spcPct val="0"/>
              </a:spcBef>
              <a:buNone/>
            </a:pPr>
            <a:r>
              <a:rPr lang="en-US" sz="1800" b="1" kern="1200" dirty="0">
                <a:solidFill>
                  <a:srgbClr val="595E61"/>
                </a:solidFill>
                <a:latin typeface="Avenir Next LT Pro" panose="020B0504020202020204" pitchFamily="34" charset="0"/>
                <a:ea typeface="+mj-ea"/>
                <a:cs typeface="+mj-cs"/>
              </a:rPr>
              <a:t>Scott Williamson, </a:t>
            </a:r>
            <a:r>
              <a:rPr lang="en-US" sz="1800" b="1" kern="1200" dirty="0" err="1">
                <a:solidFill>
                  <a:srgbClr val="595E61"/>
                </a:solidFill>
                <a:latin typeface="Avenir Next LT Pro" panose="020B0504020202020204" pitchFamily="34" charset="0"/>
                <a:ea typeface="+mj-ea"/>
                <a:cs typeface="+mj-cs"/>
              </a:rPr>
              <a:t>WEco</a:t>
            </a:r>
            <a:r>
              <a:rPr lang="en-US" sz="1800" b="1" kern="1200" dirty="0">
                <a:solidFill>
                  <a:srgbClr val="595E61"/>
                </a:solidFill>
                <a:latin typeface="Avenir Next LT Pro" panose="020B0504020202020204" pitchFamily="34" charset="0"/>
                <a:ea typeface="+mj-ea"/>
                <a:cs typeface="+mj-cs"/>
              </a:rPr>
              <a:t> Ed. Programs Manager</a:t>
            </a:r>
          </a:p>
          <a:p>
            <a:pPr marL="0" algn="l" defTabSz="914400" rtl="0" eaLnBrk="1" latinLnBrk="0" hangingPunct="1">
              <a:lnSpc>
                <a:spcPct val="110000"/>
              </a:lnSpc>
              <a:spcBef>
                <a:spcPct val="0"/>
              </a:spcBef>
              <a:buNone/>
            </a:pPr>
            <a:r>
              <a:rPr lang="en-US" sz="1400" b="0" kern="1200" dirty="0">
                <a:solidFill>
                  <a:srgbClr val="595E61"/>
                </a:solidFill>
                <a:latin typeface="Avenir Next LT Pro" panose="020B0504020202020204" pitchFamily="34" charset="0"/>
                <a:ea typeface="+mj-ea"/>
                <a:cs typeface="+mj-cs"/>
              </a:rPr>
              <a:t>Scott@wateredco.org   I   303-377-4433</a:t>
            </a:r>
          </a:p>
        </p:txBody>
      </p:sp>
      <p:pic>
        <p:nvPicPr>
          <p:cNvPr id="17" name="Picture 16">
            <a:extLst>
              <a:ext uri="{FF2B5EF4-FFF2-40B4-BE49-F238E27FC236}">
                <a16:creationId xmlns:a16="http://schemas.microsoft.com/office/drawing/2014/main" id="{B552572F-57DD-48F1-8AD1-219A82BC9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0471" y="1332411"/>
            <a:ext cx="4576556" cy="1278084"/>
          </a:xfrm>
          <a:prstGeom prst="rect">
            <a:avLst/>
          </a:prstGeom>
        </p:spPr>
      </p:pic>
    </p:spTree>
    <p:extLst>
      <p:ext uri="{BB962C8B-B14F-4D97-AF65-F5344CB8AC3E}">
        <p14:creationId xmlns:p14="http://schemas.microsoft.com/office/powerpoint/2010/main" val="347113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09082-1EE7-4655-A73C-73B68633B8AC}"/>
              </a:ext>
            </a:extLst>
          </p:cNvPr>
          <p:cNvSpPr/>
          <p:nvPr/>
        </p:nvSpPr>
        <p:spPr>
          <a:xfrm>
            <a:off x="1066955" y="878938"/>
            <a:ext cx="6341351" cy="7017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400" b="1" dirty="0">
                <a:solidFill>
                  <a:srgbClr val="595E61"/>
                </a:solidFill>
                <a:latin typeface="Avenir Next LT Pro" panose="020B0504020202020204" pitchFamily="34" charset="0"/>
                <a:ea typeface="+mj-ea"/>
                <a:cs typeface="+mj-cs"/>
              </a:rPr>
              <a:t>INTRODUCTIONS</a:t>
            </a:r>
          </a:p>
        </p:txBody>
      </p:sp>
      <p:grpSp>
        <p:nvGrpSpPr>
          <p:cNvPr id="10" name="Group 9">
            <a:extLst>
              <a:ext uri="{FF2B5EF4-FFF2-40B4-BE49-F238E27FC236}">
                <a16:creationId xmlns:a16="http://schemas.microsoft.com/office/drawing/2014/main" id="{6C593963-B771-4AE3-B3B4-0B07A45F7544}"/>
              </a:ext>
            </a:extLst>
          </p:cNvPr>
          <p:cNvGrpSpPr/>
          <p:nvPr/>
        </p:nvGrpSpPr>
        <p:grpSpPr>
          <a:xfrm>
            <a:off x="9441987" y="0"/>
            <a:ext cx="2750011" cy="906867"/>
            <a:chOff x="9048391" y="0"/>
            <a:chExt cx="3143608" cy="1036663"/>
          </a:xfrm>
        </p:grpSpPr>
        <p:grpSp>
          <p:nvGrpSpPr>
            <p:cNvPr id="11" name="Group 10">
              <a:extLst>
                <a:ext uri="{FF2B5EF4-FFF2-40B4-BE49-F238E27FC236}">
                  <a16:creationId xmlns:a16="http://schemas.microsoft.com/office/drawing/2014/main" id="{C6B7FDB9-1ACB-41E6-9C33-FF33F87F3143}"/>
                </a:ext>
              </a:extLst>
            </p:cNvPr>
            <p:cNvGrpSpPr/>
            <p:nvPr userDrawn="1"/>
          </p:nvGrpSpPr>
          <p:grpSpPr>
            <a:xfrm>
              <a:off x="9048391" y="272759"/>
              <a:ext cx="3143607" cy="763904"/>
              <a:chOff x="8400492" y="3517306"/>
              <a:chExt cx="3791506" cy="921345"/>
            </a:xfrm>
          </p:grpSpPr>
          <p:sp>
            <p:nvSpPr>
              <p:cNvPr id="15" name="Rectangle 14">
                <a:extLst>
                  <a:ext uri="{FF2B5EF4-FFF2-40B4-BE49-F238E27FC236}">
                    <a16:creationId xmlns:a16="http://schemas.microsoft.com/office/drawing/2014/main" id="{558DC0B3-64FC-49CA-8651-DED54F3D6FA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894B77-763B-471E-9D80-9A0B6E262D4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CAD06C3-CAB4-44F6-9433-9C5F33B7ED11}"/>
                </a:ext>
              </a:extLst>
            </p:cNvPr>
            <p:cNvGrpSpPr/>
            <p:nvPr userDrawn="1"/>
          </p:nvGrpSpPr>
          <p:grpSpPr>
            <a:xfrm>
              <a:off x="9853248" y="0"/>
              <a:ext cx="2338751" cy="510441"/>
              <a:chOff x="9371231" y="3026573"/>
              <a:chExt cx="2820768" cy="615643"/>
            </a:xfrm>
          </p:grpSpPr>
          <p:sp>
            <p:nvSpPr>
              <p:cNvPr id="13" name="Rectangle 12">
                <a:extLst>
                  <a:ext uri="{FF2B5EF4-FFF2-40B4-BE49-F238E27FC236}">
                    <a16:creationId xmlns:a16="http://schemas.microsoft.com/office/drawing/2014/main" id="{9866CDAD-B9DE-4482-9BFA-6F5FD3B1513C}"/>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27818C7-A2EA-4B06-8EE5-3A45F973199A}"/>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72DD6C35-8F0B-48B4-9619-5D98F7A3AA36}"/>
              </a:ext>
            </a:extLst>
          </p:cNvPr>
          <p:cNvCxnSpPr>
            <a:cxnSpLocks/>
          </p:cNvCxnSpPr>
          <p:nvPr/>
        </p:nvCxnSpPr>
        <p:spPr>
          <a:xfrm flipV="1">
            <a:off x="1173707" y="1580669"/>
            <a:ext cx="4829937" cy="6313"/>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22" name="Title Placeholder 1">
            <a:extLst>
              <a:ext uri="{FF2B5EF4-FFF2-40B4-BE49-F238E27FC236}">
                <a16:creationId xmlns:a16="http://schemas.microsoft.com/office/drawing/2014/main" id="{9C112538-E3AC-43B2-9D06-3127CFC1FB14}"/>
              </a:ext>
            </a:extLst>
          </p:cNvPr>
          <p:cNvSpPr txBox="1">
            <a:spLocks/>
          </p:cNvSpPr>
          <p:nvPr/>
        </p:nvSpPr>
        <p:spPr>
          <a:xfrm>
            <a:off x="1061356" y="1924334"/>
            <a:ext cx="10703014" cy="1794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2400" b="0" i="1" dirty="0"/>
              <a:t>Name</a:t>
            </a:r>
          </a:p>
          <a:p>
            <a:endParaRPr lang="en-US" sz="2400" b="0" i="1" dirty="0"/>
          </a:p>
          <a:p>
            <a:r>
              <a:rPr lang="en-US" sz="2400" b="0" i="1" dirty="0"/>
              <a:t>Organization</a:t>
            </a:r>
          </a:p>
          <a:p>
            <a:endParaRPr lang="en-US" sz="2400" b="0" i="1" dirty="0"/>
          </a:p>
          <a:p>
            <a:r>
              <a:rPr lang="en-US" sz="2400" b="0" i="1" dirty="0"/>
              <a:t>What is your experience with a public awareness campaign?</a:t>
            </a:r>
          </a:p>
        </p:txBody>
      </p:sp>
      <p:pic>
        <p:nvPicPr>
          <p:cNvPr id="24" name="Picture 2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pic>
        <p:nvPicPr>
          <p:cNvPr id="20" name="Picture 1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89494" y="3981309"/>
            <a:ext cx="10058400" cy="2649310"/>
          </a:xfrm>
          <a:prstGeom prst="rect">
            <a:avLst/>
          </a:prstGeom>
        </p:spPr>
      </p:pic>
    </p:spTree>
    <p:extLst>
      <p:ext uri="{BB962C8B-B14F-4D97-AF65-F5344CB8AC3E}">
        <p14:creationId xmlns:p14="http://schemas.microsoft.com/office/powerpoint/2010/main" val="363625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09082-1EE7-4655-A73C-73B68633B8AC}"/>
              </a:ext>
            </a:extLst>
          </p:cNvPr>
          <p:cNvSpPr/>
          <p:nvPr/>
        </p:nvSpPr>
        <p:spPr>
          <a:xfrm>
            <a:off x="1066955" y="878938"/>
            <a:ext cx="7094406" cy="7017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400" b="1" dirty="0">
                <a:solidFill>
                  <a:srgbClr val="595E61"/>
                </a:solidFill>
                <a:latin typeface="Avenir Next LT Pro" panose="020B0504020202020204" pitchFamily="34" charset="0"/>
                <a:ea typeface="+mj-ea"/>
                <a:cs typeface="+mj-cs"/>
              </a:rPr>
              <a:t>PURPOSE AND AGENDA</a:t>
            </a:r>
          </a:p>
        </p:txBody>
      </p:sp>
      <p:grpSp>
        <p:nvGrpSpPr>
          <p:cNvPr id="10" name="Group 9">
            <a:extLst>
              <a:ext uri="{FF2B5EF4-FFF2-40B4-BE49-F238E27FC236}">
                <a16:creationId xmlns:a16="http://schemas.microsoft.com/office/drawing/2014/main" id="{6C593963-B771-4AE3-B3B4-0B07A45F7544}"/>
              </a:ext>
            </a:extLst>
          </p:cNvPr>
          <p:cNvGrpSpPr/>
          <p:nvPr/>
        </p:nvGrpSpPr>
        <p:grpSpPr>
          <a:xfrm>
            <a:off x="9441987" y="0"/>
            <a:ext cx="2750011" cy="906867"/>
            <a:chOff x="9048391" y="0"/>
            <a:chExt cx="3143608" cy="1036663"/>
          </a:xfrm>
        </p:grpSpPr>
        <p:grpSp>
          <p:nvGrpSpPr>
            <p:cNvPr id="11" name="Group 10">
              <a:extLst>
                <a:ext uri="{FF2B5EF4-FFF2-40B4-BE49-F238E27FC236}">
                  <a16:creationId xmlns:a16="http://schemas.microsoft.com/office/drawing/2014/main" id="{C6B7FDB9-1ACB-41E6-9C33-FF33F87F3143}"/>
                </a:ext>
              </a:extLst>
            </p:cNvPr>
            <p:cNvGrpSpPr/>
            <p:nvPr userDrawn="1"/>
          </p:nvGrpSpPr>
          <p:grpSpPr>
            <a:xfrm>
              <a:off x="9048391" y="272759"/>
              <a:ext cx="3143607" cy="763904"/>
              <a:chOff x="8400492" y="3517306"/>
              <a:chExt cx="3791506" cy="921345"/>
            </a:xfrm>
          </p:grpSpPr>
          <p:sp>
            <p:nvSpPr>
              <p:cNvPr id="15" name="Rectangle 14">
                <a:extLst>
                  <a:ext uri="{FF2B5EF4-FFF2-40B4-BE49-F238E27FC236}">
                    <a16:creationId xmlns:a16="http://schemas.microsoft.com/office/drawing/2014/main" id="{558DC0B3-64FC-49CA-8651-DED54F3D6FA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894B77-763B-471E-9D80-9A0B6E262D4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CAD06C3-CAB4-44F6-9433-9C5F33B7ED11}"/>
                </a:ext>
              </a:extLst>
            </p:cNvPr>
            <p:cNvGrpSpPr/>
            <p:nvPr userDrawn="1"/>
          </p:nvGrpSpPr>
          <p:grpSpPr>
            <a:xfrm>
              <a:off x="9853248" y="0"/>
              <a:ext cx="2338751" cy="510441"/>
              <a:chOff x="9371231" y="3026573"/>
              <a:chExt cx="2820768" cy="615643"/>
            </a:xfrm>
          </p:grpSpPr>
          <p:sp>
            <p:nvSpPr>
              <p:cNvPr id="13" name="Rectangle 12">
                <a:extLst>
                  <a:ext uri="{FF2B5EF4-FFF2-40B4-BE49-F238E27FC236}">
                    <a16:creationId xmlns:a16="http://schemas.microsoft.com/office/drawing/2014/main" id="{9866CDAD-B9DE-4482-9BFA-6F5FD3B1513C}"/>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27818C7-A2EA-4B06-8EE5-3A45F973199A}"/>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72DD6C35-8F0B-48B4-9619-5D98F7A3AA36}"/>
              </a:ext>
            </a:extLst>
          </p:cNvPr>
          <p:cNvCxnSpPr>
            <a:cxnSpLocks/>
          </p:cNvCxnSpPr>
          <p:nvPr/>
        </p:nvCxnSpPr>
        <p:spPr>
          <a:xfrm flipV="1">
            <a:off x="1173707" y="1580669"/>
            <a:ext cx="6496335" cy="6314"/>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22" name="Title Placeholder 1">
            <a:extLst>
              <a:ext uri="{FF2B5EF4-FFF2-40B4-BE49-F238E27FC236}">
                <a16:creationId xmlns:a16="http://schemas.microsoft.com/office/drawing/2014/main" id="{9C112538-E3AC-43B2-9D06-3127CFC1FB14}"/>
              </a:ext>
            </a:extLst>
          </p:cNvPr>
          <p:cNvSpPr txBox="1">
            <a:spLocks/>
          </p:cNvSpPr>
          <p:nvPr/>
        </p:nvSpPr>
        <p:spPr>
          <a:xfrm>
            <a:off x="1061355" y="1733266"/>
            <a:ext cx="7100005" cy="47357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2400" b="0" i="1" dirty="0"/>
              <a:t>By the end of the workshop, attendees will be able to:</a:t>
            </a:r>
          </a:p>
          <a:p>
            <a:endParaRPr lang="en-US" sz="2400" b="0" i="1" dirty="0"/>
          </a:p>
          <a:p>
            <a:r>
              <a:rPr lang="en-US" sz="2400" b="0" dirty="0"/>
              <a:t>•	Describe the purpose for Water ’22 and its connection to the strategic framework of the Statewide Water Education Action Plan (SWEAP) </a:t>
            </a:r>
          </a:p>
          <a:p>
            <a:endParaRPr lang="en-US" sz="2400" b="0" dirty="0"/>
          </a:p>
          <a:p>
            <a:r>
              <a:rPr lang="en-US" sz="2400" b="0" dirty="0"/>
              <a:t>•	Identify opportunities to connect your program and messaging to the Water ’22 campaign </a:t>
            </a:r>
          </a:p>
          <a:p>
            <a:endParaRPr lang="en-US" sz="2400" b="0" dirty="0"/>
          </a:p>
          <a:p>
            <a:r>
              <a:rPr lang="en-US" sz="2400" b="0" dirty="0"/>
              <a:t>•	Apply peer learning through a participant-driven case study analysis </a:t>
            </a:r>
          </a:p>
        </p:txBody>
      </p:sp>
      <p:pic>
        <p:nvPicPr>
          <p:cNvPr id="24" name="Picture 2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pic>
        <p:nvPicPr>
          <p:cNvPr id="17" name="Picture 16" descr="A person riding on top of a mountain&#10;&#10;Description automatically generated">
            <a:extLst>
              <a:ext uri="{FF2B5EF4-FFF2-40B4-BE49-F238E27FC236}">
                <a16:creationId xmlns:a16="http://schemas.microsoft.com/office/drawing/2014/main" id="{5554A83C-01C3-41E2-A00A-38759BA607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57" r="7461"/>
          <a:stretch/>
        </p:blipFill>
        <p:spPr>
          <a:xfrm>
            <a:off x="9102280" y="2810834"/>
            <a:ext cx="2524952" cy="2580635"/>
          </a:xfrm>
          <a:prstGeom prst="rect">
            <a:avLst/>
          </a:prstGeom>
        </p:spPr>
      </p:pic>
    </p:spTree>
    <p:extLst>
      <p:ext uri="{BB962C8B-B14F-4D97-AF65-F5344CB8AC3E}">
        <p14:creationId xmlns:p14="http://schemas.microsoft.com/office/powerpoint/2010/main" val="85840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F961DD-AE9E-42B9-AEDA-A43B7BF306E9}"/>
              </a:ext>
            </a:extLst>
          </p:cNvPr>
          <p:cNvSpPr/>
          <p:nvPr/>
        </p:nvSpPr>
        <p:spPr>
          <a:xfrm>
            <a:off x="610290" y="593219"/>
            <a:ext cx="5430046" cy="5909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3600" b="1" dirty="0">
                <a:solidFill>
                  <a:srgbClr val="595E61"/>
                </a:solidFill>
                <a:latin typeface="Avenir Next LT Pro" panose="020B0504020202020204" pitchFamily="34" charset="0"/>
                <a:ea typeface="+mj-ea"/>
                <a:cs typeface="+mj-cs"/>
              </a:rPr>
              <a:t>ALIGNMENT PLANNING</a:t>
            </a:r>
          </a:p>
        </p:txBody>
      </p:sp>
      <p:cxnSp>
        <p:nvCxnSpPr>
          <p:cNvPr id="3" name="Straight Connector 2">
            <a:extLst>
              <a:ext uri="{FF2B5EF4-FFF2-40B4-BE49-F238E27FC236}">
                <a16:creationId xmlns:a16="http://schemas.microsoft.com/office/drawing/2014/main" id="{E5C8FB32-A92C-47FC-9CF4-E7AE5CA10B68}"/>
              </a:ext>
            </a:extLst>
          </p:cNvPr>
          <p:cNvCxnSpPr>
            <a:cxnSpLocks/>
          </p:cNvCxnSpPr>
          <p:nvPr/>
        </p:nvCxnSpPr>
        <p:spPr>
          <a:xfrm flipV="1">
            <a:off x="6083968" y="0"/>
            <a:ext cx="0" cy="6858000"/>
          </a:xfrm>
          <a:prstGeom prst="line">
            <a:avLst/>
          </a:prstGeom>
          <a:ln w="31750">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207DD132-BB8E-4D76-B9F1-D5960F54AD2B}"/>
              </a:ext>
            </a:extLst>
          </p:cNvPr>
          <p:cNvCxnSpPr>
            <a:cxnSpLocks/>
          </p:cNvCxnSpPr>
          <p:nvPr/>
        </p:nvCxnSpPr>
        <p:spPr>
          <a:xfrm flipV="1">
            <a:off x="727292" y="1175182"/>
            <a:ext cx="4590666" cy="11498"/>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5" name="Title Placeholder 1">
            <a:extLst>
              <a:ext uri="{FF2B5EF4-FFF2-40B4-BE49-F238E27FC236}">
                <a16:creationId xmlns:a16="http://schemas.microsoft.com/office/drawing/2014/main" id="{99642AF9-815D-4BF2-A7D4-05D096BDFE67}"/>
              </a:ext>
            </a:extLst>
          </p:cNvPr>
          <p:cNvSpPr txBox="1">
            <a:spLocks/>
          </p:cNvSpPr>
          <p:nvPr/>
        </p:nvSpPr>
        <p:spPr>
          <a:xfrm>
            <a:off x="610290" y="1196259"/>
            <a:ext cx="4707668" cy="68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1800" b="0" i="1" dirty="0"/>
              <a:t>Answer the following questions to help align programs together for Water ‘22</a:t>
            </a:r>
          </a:p>
        </p:txBody>
      </p:sp>
      <p:grpSp>
        <p:nvGrpSpPr>
          <p:cNvPr id="6" name="Group 5">
            <a:extLst>
              <a:ext uri="{FF2B5EF4-FFF2-40B4-BE49-F238E27FC236}">
                <a16:creationId xmlns:a16="http://schemas.microsoft.com/office/drawing/2014/main" id="{1D47E82D-3C8F-456E-B4A6-E956526639DC}"/>
              </a:ext>
            </a:extLst>
          </p:cNvPr>
          <p:cNvGrpSpPr/>
          <p:nvPr/>
        </p:nvGrpSpPr>
        <p:grpSpPr>
          <a:xfrm>
            <a:off x="5789122" y="1521810"/>
            <a:ext cx="637818" cy="580950"/>
            <a:chOff x="5789122" y="775849"/>
            <a:chExt cx="637818" cy="580950"/>
          </a:xfrm>
        </p:grpSpPr>
        <p:sp>
          <p:nvSpPr>
            <p:cNvPr id="7" name="Rectangle 6">
              <a:extLst>
                <a:ext uri="{FF2B5EF4-FFF2-40B4-BE49-F238E27FC236}">
                  <a16:creationId xmlns:a16="http://schemas.microsoft.com/office/drawing/2014/main" id="{D1C67B65-10D6-4342-8F76-55BCA2F949C3}"/>
                </a:ext>
              </a:extLst>
            </p:cNvPr>
            <p:cNvSpPr/>
            <p:nvPr userDrawn="1"/>
          </p:nvSpPr>
          <p:spPr>
            <a:xfrm>
              <a:off x="5904356" y="830897"/>
              <a:ext cx="383287" cy="430682"/>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7FBC36D2-A9FB-497E-86D9-C0CB23965B95}"/>
                </a:ext>
              </a:extLst>
            </p:cNvPr>
            <p:cNvSpPr txBox="1">
              <a:spLocks/>
            </p:cNvSpPr>
            <p:nvPr userDrawn="1"/>
          </p:nvSpPr>
          <p:spPr>
            <a:xfrm>
              <a:off x="5789122" y="775849"/>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a:solidFill>
                    <a:schemeClr val="bg1"/>
                  </a:solidFill>
                  <a:latin typeface="Avenir Next LT Pro" panose="020B0504020202020204" pitchFamily="34" charset="0"/>
                </a:rPr>
                <a:t>1</a:t>
              </a:r>
            </a:p>
          </p:txBody>
        </p:sp>
      </p:grpSp>
      <p:grpSp>
        <p:nvGrpSpPr>
          <p:cNvPr id="9" name="Group 8">
            <a:extLst>
              <a:ext uri="{FF2B5EF4-FFF2-40B4-BE49-F238E27FC236}">
                <a16:creationId xmlns:a16="http://schemas.microsoft.com/office/drawing/2014/main" id="{E9B9D131-B97F-4A59-84BE-244B3EE52BDE}"/>
              </a:ext>
            </a:extLst>
          </p:cNvPr>
          <p:cNvGrpSpPr/>
          <p:nvPr/>
        </p:nvGrpSpPr>
        <p:grpSpPr>
          <a:xfrm>
            <a:off x="5777090" y="2753279"/>
            <a:ext cx="637818" cy="580950"/>
            <a:chOff x="5789122" y="751785"/>
            <a:chExt cx="637818" cy="580950"/>
          </a:xfrm>
        </p:grpSpPr>
        <p:sp>
          <p:nvSpPr>
            <p:cNvPr id="10" name="Rectangle 9">
              <a:extLst>
                <a:ext uri="{FF2B5EF4-FFF2-40B4-BE49-F238E27FC236}">
                  <a16:creationId xmlns:a16="http://schemas.microsoft.com/office/drawing/2014/main" id="{32C88702-4D49-4258-8848-13BB3D3BB2E5}"/>
                </a:ext>
              </a:extLst>
            </p:cNvPr>
            <p:cNvSpPr/>
            <p:nvPr userDrawn="1"/>
          </p:nvSpPr>
          <p:spPr>
            <a:xfrm>
              <a:off x="5904356" y="830897"/>
              <a:ext cx="383287" cy="430682"/>
            </a:xfrm>
            <a:prstGeom prst="rect">
              <a:avLst/>
            </a:prstGeom>
            <a:solidFill>
              <a:srgbClr val="05C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F49D3578-0618-423F-AE41-0E11FF528A23}"/>
                </a:ext>
              </a:extLst>
            </p:cNvPr>
            <p:cNvSpPr txBox="1">
              <a:spLocks/>
            </p:cNvSpPr>
            <p:nvPr userDrawn="1"/>
          </p:nvSpPr>
          <p:spPr>
            <a:xfrm>
              <a:off x="5789122" y="751785"/>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a:solidFill>
                    <a:schemeClr val="bg1"/>
                  </a:solidFill>
                  <a:latin typeface="Avenir Next LT Pro" panose="020B0504020202020204" pitchFamily="34" charset="0"/>
                </a:rPr>
                <a:t>2</a:t>
              </a:r>
            </a:p>
          </p:txBody>
        </p:sp>
      </p:grpSp>
      <p:sp>
        <p:nvSpPr>
          <p:cNvPr id="12" name="Title Placeholder 1">
            <a:extLst>
              <a:ext uri="{FF2B5EF4-FFF2-40B4-BE49-F238E27FC236}">
                <a16:creationId xmlns:a16="http://schemas.microsoft.com/office/drawing/2014/main" id="{AFA4FA1B-4818-4A88-8494-5D65EE6DC9B6}"/>
              </a:ext>
            </a:extLst>
          </p:cNvPr>
          <p:cNvSpPr txBox="1">
            <a:spLocks/>
          </p:cNvSpPr>
          <p:nvPr/>
        </p:nvSpPr>
        <p:spPr>
          <a:xfrm>
            <a:off x="6578854" y="1759831"/>
            <a:ext cx="5205105" cy="860328"/>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endParaRPr lang="en-US" dirty="0"/>
          </a:p>
          <a:p>
            <a:pPr lvl="0"/>
            <a:endParaRPr lang="en-US" sz="1600" dirty="0"/>
          </a:p>
          <a:p>
            <a:pPr lvl="0"/>
            <a:r>
              <a:rPr lang="en-US" sz="1600" dirty="0"/>
              <a:t>What is the objective, key message, audience, and geographic focus for your idea or program? </a:t>
            </a:r>
          </a:p>
        </p:txBody>
      </p:sp>
      <p:sp>
        <p:nvSpPr>
          <p:cNvPr id="13" name="Title Placeholder 1">
            <a:extLst>
              <a:ext uri="{FF2B5EF4-FFF2-40B4-BE49-F238E27FC236}">
                <a16:creationId xmlns:a16="http://schemas.microsoft.com/office/drawing/2014/main" id="{CC495791-7EA2-4E81-B439-AFDF9203D260}"/>
              </a:ext>
            </a:extLst>
          </p:cNvPr>
          <p:cNvSpPr txBox="1">
            <a:spLocks/>
          </p:cNvSpPr>
          <p:nvPr/>
        </p:nvSpPr>
        <p:spPr>
          <a:xfrm>
            <a:off x="6526427" y="1405052"/>
            <a:ext cx="4867477" cy="716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nSpc>
                <a:spcPct val="100000"/>
              </a:lnSpc>
              <a:spcAft>
                <a:spcPts val="600"/>
              </a:spcAft>
            </a:pPr>
            <a:r>
              <a:rPr lang="en-US" sz="2800" b="1" dirty="0">
                <a:solidFill>
                  <a:srgbClr val="595E61"/>
                </a:solidFill>
                <a:latin typeface="Avenir Next LT Pro Light" panose="020B0304020202020204" pitchFamily="34" charset="0"/>
              </a:rPr>
              <a:t>OBJECTIVE &amp; MESSAGE</a:t>
            </a:r>
          </a:p>
        </p:txBody>
      </p:sp>
      <p:sp>
        <p:nvSpPr>
          <p:cNvPr id="14" name="Title Placeholder 1">
            <a:extLst>
              <a:ext uri="{FF2B5EF4-FFF2-40B4-BE49-F238E27FC236}">
                <a16:creationId xmlns:a16="http://schemas.microsoft.com/office/drawing/2014/main" id="{2387979C-5E37-4A92-B4A1-9A515E2D501E}"/>
              </a:ext>
            </a:extLst>
          </p:cNvPr>
          <p:cNvSpPr txBox="1">
            <a:spLocks/>
          </p:cNvSpPr>
          <p:nvPr/>
        </p:nvSpPr>
        <p:spPr>
          <a:xfrm>
            <a:off x="6577640" y="3297808"/>
            <a:ext cx="5205105" cy="716922"/>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r>
              <a:rPr lang="en-US" sz="1600" dirty="0"/>
              <a:t>Why is this particular program a good fit to Water ‘22? How do you see Water ’22 elevating this program/expanding its reach? </a:t>
            </a:r>
          </a:p>
        </p:txBody>
      </p:sp>
      <p:sp>
        <p:nvSpPr>
          <p:cNvPr id="15" name="Title Placeholder 1">
            <a:extLst>
              <a:ext uri="{FF2B5EF4-FFF2-40B4-BE49-F238E27FC236}">
                <a16:creationId xmlns:a16="http://schemas.microsoft.com/office/drawing/2014/main" id="{6C6A937A-BA36-456C-93FA-6ED147BB0518}"/>
              </a:ext>
            </a:extLst>
          </p:cNvPr>
          <p:cNvSpPr txBox="1">
            <a:spLocks/>
          </p:cNvSpPr>
          <p:nvPr/>
        </p:nvSpPr>
        <p:spPr>
          <a:xfrm>
            <a:off x="6506077" y="2664718"/>
            <a:ext cx="3684669" cy="716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nSpc>
                <a:spcPct val="100000"/>
              </a:lnSpc>
              <a:spcAft>
                <a:spcPts val="600"/>
              </a:spcAft>
            </a:pPr>
            <a:r>
              <a:rPr lang="en-US" sz="2800" b="1" dirty="0">
                <a:latin typeface="Avenir Next LT Pro Light" panose="020B0304020202020204" pitchFamily="34" charset="0"/>
              </a:rPr>
              <a:t>FIT TO WATER ‘22</a:t>
            </a:r>
            <a:endParaRPr lang="en-US" sz="2800" b="1" dirty="0">
              <a:solidFill>
                <a:srgbClr val="595E61"/>
              </a:solidFill>
              <a:latin typeface="Avenir Next LT Pro Light" panose="020B0304020202020204" pitchFamily="34" charset="0"/>
            </a:endParaRPr>
          </a:p>
        </p:txBody>
      </p:sp>
      <p:grpSp>
        <p:nvGrpSpPr>
          <p:cNvPr id="16" name="Group 15">
            <a:extLst>
              <a:ext uri="{FF2B5EF4-FFF2-40B4-BE49-F238E27FC236}">
                <a16:creationId xmlns:a16="http://schemas.microsoft.com/office/drawing/2014/main" id="{39B7656A-FF6D-4A66-B419-E69AB41B6634}"/>
              </a:ext>
            </a:extLst>
          </p:cNvPr>
          <p:cNvGrpSpPr/>
          <p:nvPr/>
        </p:nvGrpSpPr>
        <p:grpSpPr>
          <a:xfrm>
            <a:off x="5789122" y="4121753"/>
            <a:ext cx="637818" cy="580950"/>
            <a:chOff x="5789122" y="751785"/>
            <a:chExt cx="637818" cy="580950"/>
          </a:xfrm>
        </p:grpSpPr>
        <p:sp>
          <p:nvSpPr>
            <p:cNvPr id="17" name="Rectangle 16">
              <a:extLst>
                <a:ext uri="{FF2B5EF4-FFF2-40B4-BE49-F238E27FC236}">
                  <a16:creationId xmlns:a16="http://schemas.microsoft.com/office/drawing/2014/main" id="{28973FC4-A37E-4634-9CB8-C878F175200C}"/>
                </a:ext>
              </a:extLst>
            </p:cNvPr>
            <p:cNvSpPr/>
            <p:nvPr userDrawn="1"/>
          </p:nvSpPr>
          <p:spPr>
            <a:xfrm>
              <a:off x="5904356" y="830897"/>
              <a:ext cx="383287" cy="430682"/>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Placeholder 1">
              <a:extLst>
                <a:ext uri="{FF2B5EF4-FFF2-40B4-BE49-F238E27FC236}">
                  <a16:creationId xmlns:a16="http://schemas.microsoft.com/office/drawing/2014/main" id="{BAFAB79B-3B8C-461B-BB7E-3B6BA08314B1}"/>
                </a:ext>
              </a:extLst>
            </p:cNvPr>
            <p:cNvSpPr txBox="1">
              <a:spLocks/>
            </p:cNvSpPr>
            <p:nvPr userDrawn="1"/>
          </p:nvSpPr>
          <p:spPr>
            <a:xfrm>
              <a:off x="5789122" y="751785"/>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a:solidFill>
                    <a:schemeClr val="bg1"/>
                  </a:solidFill>
                  <a:latin typeface="Avenir Next LT Pro" panose="020B0504020202020204" pitchFamily="34" charset="0"/>
                </a:rPr>
                <a:t>3</a:t>
              </a:r>
            </a:p>
          </p:txBody>
        </p:sp>
      </p:grpSp>
      <p:grpSp>
        <p:nvGrpSpPr>
          <p:cNvPr id="19" name="Group 18">
            <a:extLst>
              <a:ext uri="{FF2B5EF4-FFF2-40B4-BE49-F238E27FC236}">
                <a16:creationId xmlns:a16="http://schemas.microsoft.com/office/drawing/2014/main" id="{5934C9D4-D1B4-4231-B001-D368B4DB7F61}"/>
              </a:ext>
            </a:extLst>
          </p:cNvPr>
          <p:cNvGrpSpPr/>
          <p:nvPr/>
        </p:nvGrpSpPr>
        <p:grpSpPr>
          <a:xfrm>
            <a:off x="5789122" y="5545507"/>
            <a:ext cx="637818" cy="580950"/>
            <a:chOff x="5789122" y="751785"/>
            <a:chExt cx="637818" cy="580950"/>
          </a:xfrm>
        </p:grpSpPr>
        <p:sp>
          <p:nvSpPr>
            <p:cNvPr id="20" name="Rectangle 19">
              <a:extLst>
                <a:ext uri="{FF2B5EF4-FFF2-40B4-BE49-F238E27FC236}">
                  <a16:creationId xmlns:a16="http://schemas.microsoft.com/office/drawing/2014/main" id="{B307EF58-6992-4BD6-96CD-507CA6D53C37}"/>
                </a:ext>
              </a:extLst>
            </p:cNvPr>
            <p:cNvSpPr/>
            <p:nvPr userDrawn="1"/>
          </p:nvSpPr>
          <p:spPr>
            <a:xfrm>
              <a:off x="5904356" y="830897"/>
              <a:ext cx="383287" cy="430682"/>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Placeholder 1">
              <a:extLst>
                <a:ext uri="{FF2B5EF4-FFF2-40B4-BE49-F238E27FC236}">
                  <a16:creationId xmlns:a16="http://schemas.microsoft.com/office/drawing/2014/main" id="{3D9992F1-EDBB-49BF-8BEF-0C6858E77EAE}"/>
                </a:ext>
              </a:extLst>
            </p:cNvPr>
            <p:cNvSpPr txBox="1">
              <a:spLocks/>
            </p:cNvSpPr>
            <p:nvPr userDrawn="1"/>
          </p:nvSpPr>
          <p:spPr>
            <a:xfrm>
              <a:off x="5789122" y="751785"/>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a:solidFill>
                    <a:schemeClr val="bg1"/>
                  </a:solidFill>
                  <a:latin typeface="Avenir Next LT Pro" panose="020B0504020202020204" pitchFamily="34" charset="0"/>
                </a:rPr>
                <a:t>4</a:t>
              </a:r>
            </a:p>
          </p:txBody>
        </p:sp>
      </p:grpSp>
      <p:sp>
        <p:nvSpPr>
          <p:cNvPr id="22" name="Title Placeholder 1">
            <a:extLst>
              <a:ext uri="{FF2B5EF4-FFF2-40B4-BE49-F238E27FC236}">
                <a16:creationId xmlns:a16="http://schemas.microsoft.com/office/drawing/2014/main" id="{488AEC71-C86C-4F8D-A63C-7682E4E10CFF}"/>
              </a:ext>
            </a:extLst>
          </p:cNvPr>
          <p:cNvSpPr txBox="1">
            <a:spLocks/>
          </p:cNvSpPr>
          <p:nvPr/>
        </p:nvSpPr>
        <p:spPr>
          <a:xfrm>
            <a:off x="6577640" y="4473613"/>
            <a:ext cx="5205105" cy="828327"/>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endParaRPr lang="en-US" dirty="0"/>
          </a:p>
          <a:p>
            <a:endParaRPr lang="en-US" sz="1300" b="0" i="0" u="none" strike="noStrike" kern="1200" baseline="0" dirty="0">
              <a:solidFill>
                <a:srgbClr val="595E61"/>
              </a:solidFill>
              <a:latin typeface="Avenir Next LT Pro" panose="020B0504020202020204" pitchFamily="34" charset="0"/>
              <a:ea typeface="+mj-ea"/>
              <a:cs typeface="+mj-cs"/>
            </a:endParaRPr>
          </a:p>
          <a:p>
            <a:pPr lvl="0"/>
            <a:r>
              <a:rPr lang="en-US" sz="1600" dirty="0"/>
              <a:t>What resources would be beneficial and what questions do you need answered to connect your organization/program to Water ‘22?</a:t>
            </a:r>
          </a:p>
        </p:txBody>
      </p:sp>
      <p:sp>
        <p:nvSpPr>
          <p:cNvPr id="23" name="Title Placeholder 1">
            <a:extLst>
              <a:ext uri="{FF2B5EF4-FFF2-40B4-BE49-F238E27FC236}">
                <a16:creationId xmlns:a16="http://schemas.microsoft.com/office/drawing/2014/main" id="{A157164E-50CF-4E97-B8D6-AC7AA9189B6C}"/>
              </a:ext>
            </a:extLst>
          </p:cNvPr>
          <p:cNvSpPr txBox="1">
            <a:spLocks/>
          </p:cNvSpPr>
          <p:nvPr/>
        </p:nvSpPr>
        <p:spPr>
          <a:xfrm>
            <a:off x="6473853" y="4058674"/>
            <a:ext cx="5031209" cy="716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nSpc>
                <a:spcPct val="100000"/>
              </a:lnSpc>
              <a:spcAft>
                <a:spcPts val="600"/>
              </a:spcAft>
            </a:pPr>
            <a:r>
              <a:rPr lang="en-US" sz="2800" b="1" kern="1200" dirty="0">
                <a:solidFill>
                  <a:srgbClr val="595E61"/>
                </a:solidFill>
                <a:latin typeface="Avenir Next LT Pro Light" panose="020B0304020202020204" pitchFamily="34" charset="0"/>
              </a:rPr>
              <a:t>RESOURCES &amp; QUESTIONS</a:t>
            </a:r>
            <a:endParaRPr lang="en-US" sz="2800" b="1" dirty="0">
              <a:solidFill>
                <a:srgbClr val="595E61"/>
              </a:solidFill>
              <a:latin typeface="Avenir Next LT Pro Light" panose="020B0304020202020204" pitchFamily="34" charset="0"/>
            </a:endParaRPr>
          </a:p>
        </p:txBody>
      </p:sp>
      <p:sp>
        <p:nvSpPr>
          <p:cNvPr id="24" name="Title Placeholder 1">
            <a:extLst>
              <a:ext uri="{FF2B5EF4-FFF2-40B4-BE49-F238E27FC236}">
                <a16:creationId xmlns:a16="http://schemas.microsoft.com/office/drawing/2014/main" id="{D24EC032-FD04-4303-9409-8AD32423C041}"/>
              </a:ext>
            </a:extLst>
          </p:cNvPr>
          <p:cNvSpPr txBox="1">
            <a:spLocks/>
          </p:cNvSpPr>
          <p:nvPr/>
        </p:nvSpPr>
        <p:spPr>
          <a:xfrm>
            <a:off x="6580872" y="5715991"/>
            <a:ext cx="5201303" cy="936615"/>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lgn="l"/>
            <a:endParaRPr lang="en-US" dirty="0"/>
          </a:p>
          <a:p>
            <a:pPr algn="l"/>
            <a:endParaRPr lang="en-US" sz="1300" b="0" i="0" u="none" strike="noStrike" kern="1200" baseline="0" dirty="0">
              <a:solidFill>
                <a:srgbClr val="595E61"/>
              </a:solidFill>
              <a:latin typeface="Avenir Next LT Pro" panose="020B0504020202020204" pitchFamily="34" charset="0"/>
              <a:ea typeface="+mj-ea"/>
              <a:cs typeface="+mj-cs"/>
            </a:endParaRPr>
          </a:p>
          <a:p>
            <a:r>
              <a:rPr lang="en-US" sz="1600" dirty="0"/>
              <a:t>What are you going to do after this conference to make sure this connection happens?</a:t>
            </a:r>
          </a:p>
        </p:txBody>
      </p:sp>
      <p:sp>
        <p:nvSpPr>
          <p:cNvPr id="25" name="Title Placeholder 1">
            <a:extLst>
              <a:ext uri="{FF2B5EF4-FFF2-40B4-BE49-F238E27FC236}">
                <a16:creationId xmlns:a16="http://schemas.microsoft.com/office/drawing/2014/main" id="{12ED1284-0543-4411-8113-DF4A58F93218}"/>
              </a:ext>
            </a:extLst>
          </p:cNvPr>
          <p:cNvSpPr txBox="1">
            <a:spLocks/>
          </p:cNvSpPr>
          <p:nvPr/>
        </p:nvSpPr>
        <p:spPr>
          <a:xfrm>
            <a:off x="6577640" y="5477521"/>
            <a:ext cx="5102139" cy="716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l">
              <a:lnSpc>
                <a:spcPct val="100000"/>
              </a:lnSpc>
              <a:spcAft>
                <a:spcPts val="600"/>
              </a:spcAft>
            </a:pPr>
            <a:r>
              <a:rPr lang="en-US" sz="2800" b="1" kern="1200" dirty="0">
                <a:solidFill>
                  <a:srgbClr val="595E61"/>
                </a:solidFill>
                <a:latin typeface="Avenir Next LT Pro Light" panose="020B0304020202020204" pitchFamily="34" charset="0"/>
              </a:rPr>
              <a:t>NEXT STEPS</a:t>
            </a:r>
            <a:endParaRPr lang="en-US" sz="2600" b="1" dirty="0">
              <a:solidFill>
                <a:srgbClr val="595E61"/>
              </a:solidFill>
              <a:latin typeface="Avenir Next LT Pro Light" panose="020B0304020202020204" pitchFamily="34" charset="0"/>
            </a:endParaRPr>
          </a:p>
        </p:txBody>
      </p:sp>
      <p:grpSp>
        <p:nvGrpSpPr>
          <p:cNvPr id="26" name="Group 25">
            <a:extLst>
              <a:ext uri="{FF2B5EF4-FFF2-40B4-BE49-F238E27FC236}">
                <a16:creationId xmlns:a16="http://schemas.microsoft.com/office/drawing/2014/main" id="{25310310-F985-464F-815A-99B1244DAC26}"/>
              </a:ext>
            </a:extLst>
          </p:cNvPr>
          <p:cNvGrpSpPr/>
          <p:nvPr/>
        </p:nvGrpSpPr>
        <p:grpSpPr>
          <a:xfrm>
            <a:off x="9441987" y="0"/>
            <a:ext cx="2750011" cy="906867"/>
            <a:chOff x="9048391" y="0"/>
            <a:chExt cx="3143608" cy="1036663"/>
          </a:xfrm>
        </p:grpSpPr>
        <p:grpSp>
          <p:nvGrpSpPr>
            <p:cNvPr id="27" name="Group 26">
              <a:extLst>
                <a:ext uri="{FF2B5EF4-FFF2-40B4-BE49-F238E27FC236}">
                  <a16:creationId xmlns:a16="http://schemas.microsoft.com/office/drawing/2014/main" id="{79A71717-03B4-4A08-B2BD-E450A4561D5B}"/>
                </a:ext>
              </a:extLst>
            </p:cNvPr>
            <p:cNvGrpSpPr/>
            <p:nvPr userDrawn="1"/>
          </p:nvGrpSpPr>
          <p:grpSpPr>
            <a:xfrm>
              <a:off x="9048391" y="272759"/>
              <a:ext cx="3143607" cy="763904"/>
              <a:chOff x="8400492" y="3517306"/>
              <a:chExt cx="3791506" cy="921345"/>
            </a:xfrm>
          </p:grpSpPr>
          <p:sp>
            <p:nvSpPr>
              <p:cNvPr id="31" name="Rectangle 30">
                <a:extLst>
                  <a:ext uri="{FF2B5EF4-FFF2-40B4-BE49-F238E27FC236}">
                    <a16:creationId xmlns:a16="http://schemas.microsoft.com/office/drawing/2014/main" id="{69B97F04-BDFF-4B90-8219-E3DD14F241F5}"/>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448EC36D-C237-4944-BFCF-0EEAFDC3F57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7748B24-FD95-4BE0-9E5A-81C0B2990C01}"/>
                </a:ext>
              </a:extLst>
            </p:cNvPr>
            <p:cNvGrpSpPr/>
            <p:nvPr userDrawn="1"/>
          </p:nvGrpSpPr>
          <p:grpSpPr>
            <a:xfrm>
              <a:off x="9853248" y="0"/>
              <a:ext cx="2338751" cy="510441"/>
              <a:chOff x="9371231" y="3026573"/>
              <a:chExt cx="2820768" cy="615643"/>
            </a:xfrm>
          </p:grpSpPr>
          <p:sp>
            <p:nvSpPr>
              <p:cNvPr id="29" name="Rectangle 28">
                <a:extLst>
                  <a:ext uri="{FF2B5EF4-FFF2-40B4-BE49-F238E27FC236}">
                    <a16:creationId xmlns:a16="http://schemas.microsoft.com/office/drawing/2014/main" id="{E65BCFC7-2D3D-4B7A-B629-F1F9285560C7}"/>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0E5F2F7-F5AF-4F6E-A844-1C60AE5D2B7E}"/>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6" name="Picture 35">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grpSp>
        <p:nvGrpSpPr>
          <p:cNvPr id="37" name="Group 36">
            <a:extLst>
              <a:ext uri="{FF2B5EF4-FFF2-40B4-BE49-F238E27FC236}">
                <a16:creationId xmlns:a16="http://schemas.microsoft.com/office/drawing/2014/main" id="{F5910C87-15BC-4D3C-A0F6-E211D63726C8}"/>
              </a:ext>
            </a:extLst>
          </p:cNvPr>
          <p:cNvGrpSpPr/>
          <p:nvPr/>
        </p:nvGrpSpPr>
        <p:grpSpPr>
          <a:xfrm>
            <a:off x="729538" y="2678231"/>
            <a:ext cx="4617192" cy="2183424"/>
            <a:chOff x="6706610" y="2218969"/>
            <a:chExt cx="4617192" cy="2183424"/>
          </a:xfrm>
        </p:grpSpPr>
        <p:pic>
          <p:nvPicPr>
            <p:cNvPr id="38" name="Picture 37" descr="A group of people around each other&#10;&#10;Description automatically generated">
              <a:extLst>
                <a:ext uri="{FF2B5EF4-FFF2-40B4-BE49-F238E27FC236}">
                  <a16:creationId xmlns:a16="http://schemas.microsoft.com/office/drawing/2014/main" id="{AD196C49-F795-4DBA-B8D6-83F3A9D653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77" t="978" r="21299" b="1095"/>
            <a:stretch/>
          </p:blipFill>
          <p:spPr>
            <a:xfrm>
              <a:off x="9188221" y="2218969"/>
              <a:ext cx="2135581" cy="2183424"/>
            </a:xfrm>
            <a:prstGeom prst="rect">
              <a:avLst/>
            </a:prstGeom>
          </p:spPr>
        </p:pic>
        <p:pic>
          <p:nvPicPr>
            <p:cNvPr id="39" name="Picture 38" descr="A group of people that are standing in the grass&#10;&#10;Description automatically generated">
              <a:extLst>
                <a:ext uri="{FF2B5EF4-FFF2-40B4-BE49-F238E27FC236}">
                  <a16:creationId xmlns:a16="http://schemas.microsoft.com/office/drawing/2014/main" id="{95743136-4632-4AD9-ADB3-A00F831BED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1138"/>
            <a:stretch/>
          </p:blipFill>
          <p:spPr>
            <a:xfrm>
              <a:off x="6706610" y="2235327"/>
              <a:ext cx="2135581" cy="2150708"/>
            </a:xfrm>
            <a:prstGeom prst="rect">
              <a:avLst/>
            </a:prstGeom>
          </p:spPr>
        </p:pic>
      </p:grpSp>
    </p:spTree>
    <p:extLst>
      <p:ext uri="{BB962C8B-B14F-4D97-AF65-F5344CB8AC3E}">
        <p14:creationId xmlns:p14="http://schemas.microsoft.com/office/powerpoint/2010/main" val="239759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09082-1EE7-4655-A73C-73B68633B8AC}"/>
              </a:ext>
            </a:extLst>
          </p:cNvPr>
          <p:cNvSpPr/>
          <p:nvPr/>
        </p:nvSpPr>
        <p:spPr>
          <a:xfrm>
            <a:off x="1066954" y="878938"/>
            <a:ext cx="7881103" cy="7017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400" b="1" dirty="0">
                <a:solidFill>
                  <a:srgbClr val="595E61"/>
                </a:solidFill>
                <a:latin typeface="Avenir Next LT Pro" panose="020B0504020202020204" pitchFamily="34" charset="0"/>
                <a:ea typeface="+mj-ea"/>
                <a:cs typeface="+mj-cs"/>
              </a:rPr>
              <a:t>ALIGNMENT TO WATER ‘22</a:t>
            </a:r>
          </a:p>
        </p:txBody>
      </p:sp>
      <p:grpSp>
        <p:nvGrpSpPr>
          <p:cNvPr id="10" name="Group 9">
            <a:extLst>
              <a:ext uri="{FF2B5EF4-FFF2-40B4-BE49-F238E27FC236}">
                <a16:creationId xmlns:a16="http://schemas.microsoft.com/office/drawing/2014/main" id="{6C593963-B771-4AE3-B3B4-0B07A45F7544}"/>
              </a:ext>
            </a:extLst>
          </p:cNvPr>
          <p:cNvGrpSpPr/>
          <p:nvPr/>
        </p:nvGrpSpPr>
        <p:grpSpPr>
          <a:xfrm>
            <a:off x="9441987" y="0"/>
            <a:ext cx="2750011" cy="906867"/>
            <a:chOff x="9048391" y="0"/>
            <a:chExt cx="3143608" cy="1036663"/>
          </a:xfrm>
        </p:grpSpPr>
        <p:grpSp>
          <p:nvGrpSpPr>
            <p:cNvPr id="11" name="Group 10">
              <a:extLst>
                <a:ext uri="{FF2B5EF4-FFF2-40B4-BE49-F238E27FC236}">
                  <a16:creationId xmlns:a16="http://schemas.microsoft.com/office/drawing/2014/main" id="{C6B7FDB9-1ACB-41E6-9C33-FF33F87F3143}"/>
                </a:ext>
              </a:extLst>
            </p:cNvPr>
            <p:cNvGrpSpPr/>
            <p:nvPr userDrawn="1"/>
          </p:nvGrpSpPr>
          <p:grpSpPr>
            <a:xfrm>
              <a:off x="9048391" y="272759"/>
              <a:ext cx="3143607" cy="763904"/>
              <a:chOff x="8400492" y="3517306"/>
              <a:chExt cx="3791506" cy="921345"/>
            </a:xfrm>
          </p:grpSpPr>
          <p:sp>
            <p:nvSpPr>
              <p:cNvPr id="15" name="Rectangle 14">
                <a:extLst>
                  <a:ext uri="{FF2B5EF4-FFF2-40B4-BE49-F238E27FC236}">
                    <a16:creationId xmlns:a16="http://schemas.microsoft.com/office/drawing/2014/main" id="{558DC0B3-64FC-49CA-8651-DED54F3D6FA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894B77-763B-471E-9D80-9A0B6E262D4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CAD06C3-CAB4-44F6-9433-9C5F33B7ED11}"/>
                </a:ext>
              </a:extLst>
            </p:cNvPr>
            <p:cNvGrpSpPr/>
            <p:nvPr userDrawn="1"/>
          </p:nvGrpSpPr>
          <p:grpSpPr>
            <a:xfrm>
              <a:off x="9853248" y="0"/>
              <a:ext cx="2338751" cy="510441"/>
              <a:chOff x="9371231" y="3026573"/>
              <a:chExt cx="2820768" cy="615643"/>
            </a:xfrm>
          </p:grpSpPr>
          <p:sp>
            <p:nvSpPr>
              <p:cNvPr id="13" name="Rectangle 12">
                <a:extLst>
                  <a:ext uri="{FF2B5EF4-FFF2-40B4-BE49-F238E27FC236}">
                    <a16:creationId xmlns:a16="http://schemas.microsoft.com/office/drawing/2014/main" id="{9866CDAD-B9DE-4482-9BFA-6F5FD3B1513C}"/>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27818C7-A2EA-4B06-8EE5-3A45F973199A}"/>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72DD6C35-8F0B-48B4-9619-5D98F7A3AA36}"/>
              </a:ext>
            </a:extLst>
          </p:cNvPr>
          <p:cNvCxnSpPr>
            <a:cxnSpLocks/>
          </p:cNvCxnSpPr>
          <p:nvPr/>
        </p:nvCxnSpPr>
        <p:spPr>
          <a:xfrm flipV="1">
            <a:off x="1173707" y="1580669"/>
            <a:ext cx="6496335" cy="6314"/>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pic>
        <p:nvPicPr>
          <p:cNvPr id="24" name="Picture 2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graphicFrame>
        <p:nvGraphicFramePr>
          <p:cNvPr id="18" name="Content Placeholder 3">
            <a:extLst>
              <a:ext uri="{FF2B5EF4-FFF2-40B4-BE49-F238E27FC236}">
                <a16:creationId xmlns:a16="http://schemas.microsoft.com/office/drawing/2014/main" id="{DF90C383-EB6F-421C-A3C8-4FA1A2789FFE}"/>
              </a:ext>
            </a:extLst>
          </p:cNvPr>
          <p:cNvGraphicFramePr>
            <a:graphicFrameLocks/>
          </p:cNvGraphicFramePr>
          <p:nvPr>
            <p:extLst>
              <p:ext uri="{D42A27DB-BD31-4B8C-83A1-F6EECF244321}">
                <p14:modId xmlns:p14="http://schemas.microsoft.com/office/powerpoint/2010/main" val="67829867"/>
              </p:ext>
            </p:extLst>
          </p:nvPr>
        </p:nvGraphicFramePr>
        <p:xfrm>
          <a:off x="286602" y="1869741"/>
          <a:ext cx="11741955" cy="4403206"/>
        </p:xfrm>
        <a:graphic>
          <a:graphicData uri="http://schemas.openxmlformats.org/drawingml/2006/table">
            <a:tbl>
              <a:tblPr/>
              <a:tblGrid>
                <a:gridCol w="2767881">
                  <a:extLst>
                    <a:ext uri="{9D8B030D-6E8A-4147-A177-3AD203B41FA5}">
                      <a16:colId xmlns:a16="http://schemas.microsoft.com/office/drawing/2014/main" val="3339322226"/>
                    </a:ext>
                  </a:extLst>
                </a:gridCol>
                <a:gridCol w="2767881">
                  <a:extLst>
                    <a:ext uri="{9D8B030D-6E8A-4147-A177-3AD203B41FA5}">
                      <a16:colId xmlns:a16="http://schemas.microsoft.com/office/drawing/2014/main" val="639524323"/>
                    </a:ext>
                  </a:extLst>
                </a:gridCol>
                <a:gridCol w="3419219">
                  <a:extLst>
                    <a:ext uri="{9D8B030D-6E8A-4147-A177-3AD203B41FA5}">
                      <a16:colId xmlns:a16="http://schemas.microsoft.com/office/drawing/2014/main" val="1406094543"/>
                    </a:ext>
                  </a:extLst>
                </a:gridCol>
                <a:gridCol w="2786974">
                  <a:extLst>
                    <a:ext uri="{9D8B030D-6E8A-4147-A177-3AD203B41FA5}">
                      <a16:colId xmlns:a16="http://schemas.microsoft.com/office/drawing/2014/main" val="1930369799"/>
                    </a:ext>
                  </a:extLst>
                </a:gridCol>
              </a:tblGrid>
              <a:tr h="846165">
                <a:tc>
                  <a:txBody>
                    <a:bodyPr/>
                    <a:lstStyle/>
                    <a:p>
                      <a:pPr rtl="0" fontAlgn="t">
                        <a:spcBef>
                          <a:spcPts val="0"/>
                        </a:spcBef>
                        <a:spcAft>
                          <a:spcPts val="0"/>
                        </a:spcAft>
                      </a:pPr>
                      <a:r>
                        <a:rPr lang="en-US" sz="2400" b="1" dirty="0">
                          <a:solidFill>
                            <a:srgbClr val="004B87"/>
                          </a:solidFill>
                          <a:latin typeface="AvenirNext LT Pro Regular" panose="020B0504020202020204" pitchFamily="34" charset="0"/>
                          <a:ea typeface="Malgun Gothic" panose="020B0503020000020004" pitchFamily="34" charset="-127"/>
                        </a:rPr>
                        <a:t>Objective</a:t>
                      </a:r>
                      <a:r>
                        <a:rPr lang="en-US" sz="2400" b="1" baseline="0" dirty="0">
                          <a:solidFill>
                            <a:srgbClr val="004B87"/>
                          </a:solidFill>
                          <a:latin typeface="AvenirNext LT Pro Regular" panose="020B0504020202020204" pitchFamily="34" charset="0"/>
                          <a:ea typeface="Malgun Gothic" panose="020B0503020000020004" pitchFamily="34" charset="-127"/>
                        </a:rPr>
                        <a:t> &amp; Message</a:t>
                      </a:r>
                      <a:endParaRPr lang="en-US" sz="2400" b="1" dirty="0">
                        <a:solidFill>
                          <a:srgbClr val="004B87"/>
                        </a:solidFill>
                        <a:latin typeface="AvenirNext LT Pro Regular" panose="020B0504020202020204" pitchFamily="34" charset="0"/>
                        <a:ea typeface="Malgun Gothic" panose="020B0503020000020004" pitchFamily="34" charset="-127"/>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2400" b="1" dirty="0">
                          <a:solidFill>
                            <a:srgbClr val="004B87"/>
                          </a:solidFill>
                          <a:latin typeface="AvenirNext LT Pro Regular" panose="020B0504020202020204" pitchFamily="34" charset="0"/>
                          <a:ea typeface="Malgun Gothic" panose="020B0503020000020004" pitchFamily="34" charset="-127"/>
                        </a:rPr>
                        <a:t>Fit to Water ‘22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004B87"/>
                          </a:solidFill>
                          <a:latin typeface="AvenirNext LT Pro Regular" panose="020B0504020202020204" pitchFamily="34" charset="0"/>
                          <a:ea typeface="Malgun Gothic" panose="020B0503020000020004" pitchFamily="34" charset="-127"/>
                        </a:rPr>
                        <a:t>Resources/Questions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004B87"/>
                          </a:solidFill>
                          <a:latin typeface="AvenirNext LT Pro Regular" panose="020B0504020202020204" pitchFamily="34" charset="0"/>
                          <a:ea typeface="Malgun Gothic" panose="020B0503020000020004" pitchFamily="34" charset="-127"/>
                        </a:rPr>
                        <a:t>Next Steps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656109"/>
                  </a:ext>
                </a:extLst>
              </a:tr>
              <a:tr h="3557041">
                <a:tc>
                  <a:txBody>
                    <a:bodyPr/>
                    <a:lstStyle/>
                    <a:p>
                      <a:pPr algn="l" fontAlgn="base"/>
                      <a:r>
                        <a:rPr lang="en-US" dirty="0">
                          <a:solidFill>
                            <a:srgbClr val="004B87"/>
                          </a:solidFill>
                          <a:latin typeface="AvenirNext LT Pro Regular" panose="020B0504020202020204" pitchFamily="34" charset="0"/>
                          <a:cs typeface="Calibri" panose="020F0502020204030204" pitchFamily="34" charset="0"/>
                        </a:rPr>
                        <a:t>Objective</a:t>
                      </a:r>
                      <a:r>
                        <a:rPr lang="en-US" dirty="0">
                          <a:solidFill>
                            <a:schemeClr val="tx1"/>
                          </a:solidFill>
                          <a:latin typeface="AvenirNext LT Pro Regular" panose="020B0504020202020204" pitchFamily="34" charset="0"/>
                          <a:cs typeface="Calibri" panose="020F0502020204030204" pitchFamily="34" charset="0"/>
                        </a:rPr>
                        <a:t>: </a:t>
                      </a:r>
                    </a:p>
                    <a:p>
                      <a:pPr algn="l" fontAlgn="base"/>
                      <a:endParaRPr lang="en-US" dirty="0">
                        <a:solidFill>
                          <a:schemeClr val="tx1"/>
                        </a:solidFill>
                        <a:latin typeface="AvenirNext LT Pro Regular" panose="020B0504020202020204" pitchFamily="34" charset="0"/>
                        <a:cs typeface="Calibri" panose="020F0502020204030204" pitchFamily="34" charset="0"/>
                      </a:endParaRPr>
                    </a:p>
                    <a:p>
                      <a:pPr algn="l" fontAlgn="base"/>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Message</a:t>
                      </a:r>
                      <a:r>
                        <a:rPr lang="en-US" dirty="0">
                          <a:solidFill>
                            <a:schemeClr val="tx1"/>
                          </a:solidFill>
                          <a:latin typeface="AvenirNext LT Pro Regular" panose="020B0504020202020204" pitchFamily="34" charset="0"/>
                          <a:cs typeface="Calibri" panose="020F0502020204030204" pitchFamily="34" charset="0"/>
                        </a:rPr>
                        <a:t>: </a:t>
                      </a:r>
                    </a:p>
                    <a:p>
                      <a:pPr algn="l" fontAlgn="base"/>
                      <a:endParaRPr lang="en-US" dirty="0">
                        <a:solidFill>
                          <a:schemeClr val="tx1"/>
                        </a:solidFill>
                        <a:latin typeface="AvenirNext LT Pro Regular" panose="020B0504020202020204" pitchFamily="34" charset="0"/>
                        <a:cs typeface="Calibri" panose="020F0502020204030204" pitchFamily="34" charset="0"/>
                      </a:endParaRPr>
                    </a:p>
                    <a:p>
                      <a:pPr algn="l" fontAlgn="base"/>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Audience</a:t>
                      </a:r>
                      <a:r>
                        <a:rPr lang="en-US" dirty="0">
                          <a:solidFill>
                            <a:schemeClr val="tx1"/>
                          </a:solidFill>
                          <a:latin typeface="AvenirNext LT Pro Regular" panose="020B0504020202020204" pitchFamily="34" charset="0"/>
                          <a:cs typeface="Calibri" panose="020F0502020204030204" pitchFamily="34" charset="0"/>
                        </a:rPr>
                        <a:t>: </a:t>
                      </a:r>
                    </a:p>
                    <a:p>
                      <a:pPr algn="l" fontAlgn="base"/>
                      <a:endParaRPr lang="en-US" dirty="0">
                        <a:solidFill>
                          <a:schemeClr val="tx1"/>
                        </a:solidFill>
                        <a:latin typeface="AvenirNext LT Pro Regular" panose="020B0504020202020204" pitchFamily="34" charset="0"/>
                        <a:cs typeface="Calibri" panose="020F0502020204030204" pitchFamily="34" charset="0"/>
                      </a:endParaRPr>
                    </a:p>
                    <a:p>
                      <a:pPr algn="l" fontAlgn="base"/>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Geographic Focus:</a:t>
                      </a:r>
                      <a:endParaRPr lang="en-US" dirty="0">
                        <a:solidFill>
                          <a:schemeClr val="tx1"/>
                        </a:solidFill>
                        <a:latin typeface="AvenirNext LT Pro Regular" panose="020B050402020202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baseline="0" dirty="0">
                        <a:effectLst/>
                        <a:latin typeface="AvenirNext LT Pro Regular" panose="020B0504020202020204" pitchFamily="34" charset="0"/>
                      </a:endParaRPr>
                    </a:p>
                    <a:p>
                      <a:pPr rtl="0" fontAlgn="t">
                        <a:spcBef>
                          <a:spcPts val="0"/>
                        </a:spcBef>
                        <a:spcAft>
                          <a:spcPts val="0"/>
                        </a:spcAft>
                      </a:pPr>
                      <a:endParaRPr lang="en-US" sz="1800" dirty="0">
                        <a:effectLst/>
                        <a:latin typeface="AvenirNext LT Pro Regular" panose="020B05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a:solidFill>
                            <a:srgbClr val="004B87"/>
                          </a:solidFill>
                          <a:effectLst/>
                          <a:latin typeface="AvenirNext LT Pro Regular" panose="020B0504020202020204" pitchFamily="34" charset="0"/>
                        </a:rPr>
                        <a:t>Resource/guidance needs: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a:solidFill>
                            <a:srgbClr val="004B87"/>
                          </a:solidFill>
                          <a:effectLst/>
                          <a:latin typeface="AvenirNext LT Pro Regular" panose="020B0504020202020204" pitchFamily="34" charset="0"/>
                        </a:rPr>
                        <a:t>Questions: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dirty="0">
                          <a:solidFill>
                            <a:srgbClr val="004B87"/>
                          </a:solidFill>
                          <a:effectLst/>
                          <a:latin typeface="AvenirNext LT Pro Regular" panose="020B0504020202020204" pitchFamily="34" charset="0"/>
                        </a:rPr>
                        <a:t>Who</a:t>
                      </a:r>
                      <a:r>
                        <a:rPr lang="en-US" sz="1800" dirty="0">
                          <a:effectLst/>
                          <a:latin typeface="AvenirNext LT Pro Regular" panose="020B0504020202020204" pitchFamily="34" charset="0"/>
                        </a:rPr>
                        <a:t>: </a:t>
                      </a: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r>
                        <a:rPr lang="en-US" sz="1800" dirty="0">
                          <a:solidFill>
                            <a:srgbClr val="004B87"/>
                          </a:solidFill>
                          <a:effectLst/>
                          <a:latin typeface="AvenirNext LT Pro Regular" panose="020B0504020202020204" pitchFamily="34" charset="0"/>
                        </a:rPr>
                        <a:t>By when:</a:t>
                      </a:r>
                      <a:endParaRPr lang="en-US" sz="1800" dirty="0">
                        <a:effectLst/>
                        <a:latin typeface="AvenirNext LT Pro Regular" panose="020B05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79901"/>
                  </a:ext>
                </a:extLst>
              </a:tr>
            </a:tbl>
          </a:graphicData>
        </a:graphic>
      </p:graphicFrame>
    </p:spTree>
    <p:extLst>
      <p:ext uri="{BB962C8B-B14F-4D97-AF65-F5344CB8AC3E}">
        <p14:creationId xmlns:p14="http://schemas.microsoft.com/office/powerpoint/2010/main" val="328575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F961DD-AE9E-42B9-AEDA-A43B7BF306E9}"/>
              </a:ext>
            </a:extLst>
          </p:cNvPr>
          <p:cNvSpPr/>
          <p:nvPr/>
        </p:nvSpPr>
        <p:spPr>
          <a:xfrm>
            <a:off x="610290" y="593219"/>
            <a:ext cx="5430046" cy="5909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3600" b="1" dirty="0">
                <a:solidFill>
                  <a:srgbClr val="595E61"/>
                </a:solidFill>
                <a:latin typeface="Avenir Next LT Pro" panose="020B0504020202020204" pitchFamily="34" charset="0"/>
                <a:ea typeface="+mj-ea"/>
                <a:cs typeface="+mj-cs"/>
              </a:rPr>
              <a:t>ALIGNMENT PLANNING</a:t>
            </a:r>
          </a:p>
        </p:txBody>
      </p:sp>
      <p:cxnSp>
        <p:nvCxnSpPr>
          <p:cNvPr id="3" name="Straight Connector 2">
            <a:extLst>
              <a:ext uri="{FF2B5EF4-FFF2-40B4-BE49-F238E27FC236}">
                <a16:creationId xmlns:a16="http://schemas.microsoft.com/office/drawing/2014/main" id="{E5C8FB32-A92C-47FC-9CF4-E7AE5CA10B68}"/>
              </a:ext>
            </a:extLst>
          </p:cNvPr>
          <p:cNvCxnSpPr>
            <a:cxnSpLocks/>
          </p:cNvCxnSpPr>
          <p:nvPr/>
        </p:nvCxnSpPr>
        <p:spPr>
          <a:xfrm flipV="1">
            <a:off x="6083968" y="0"/>
            <a:ext cx="0" cy="6858000"/>
          </a:xfrm>
          <a:prstGeom prst="line">
            <a:avLst/>
          </a:prstGeom>
          <a:ln w="31750">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207DD132-BB8E-4D76-B9F1-D5960F54AD2B}"/>
              </a:ext>
            </a:extLst>
          </p:cNvPr>
          <p:cNvCxnSpPr>
            <a:cxnSpLocks/>
          </p:cNvCxnSpPr>
          <p:nvPr/>
        </p:nvCxnSpPr>
        <p:spPr>
          <a:xfrm flipV="1">
            <a:off x="727292" y="1175182"/>
            <a:ext cx="4590666" cy="11498"/>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5" name="Title Placeholder 1">
            <a:extLst>
              <a:ext uri="{FF2B5EF4-FFF2-40B4-BE49-F238E27FC236}">
                <a16:creationId xmlns:a16="http://schemas.microsoft.com/office/drawing/2014/main" id="{99642AF9-815D-4BF2-A7D4-05D096BDFE67}"/>
              </a:ext>
            </a:extLst>
          </p:cNvPr>
          <p:cNvSpPr txBox="1">
            <a:spLocks/>
          </p:cNvSpPr>
          <p:nvPr/>
        </p:nvSpPr>
        <p:spPr>
          <a:xfrm>
            <a:off x="610290" y="1196259"/>
            <a:ext cx="4707668" cy="68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1800" b="0" i="1" dirty="0"/>
              <a:t>Answer the following questions to help align programs together for Water ‘22</a:t>
            </a:r>
          </a:p>
        </p:txBody>
      </p:sp>
      <p:grpSp>
        <p:nvGrpSpPr>
          <p:cNvPr id="6" name="Group 5">
            <a:extLst>
              <a:ext uri="{FF2B5EF4-FFF2-40B4-BE49-F238E27FC236}">
                <a16:creationId xmlns:a16="http://schemas.microsoft.com/office/drawing/2014/main" id="{1D47E82D-3C8F-456E-B4A6-E956526639DC}"/>
              </a:ext>
            </a:extLst>
          </p:cNvPr>
          <p:cNvGrpSpPr/>
          <p:nvPr/>
        </p:nvGrpSpPr>
        <p:grpSpPr>
          <a:xfrm>
            <a:off x="5789122" y="1521810"/>
            <a:ext cx="637818" cy="580950"/>
            <a:chOff x="5789122" y="775849"/>
            <a:chExt cx="637818" cy="580950"/>
          </a:xfrm>
        </p:grpSpPr>
        <p:sp>
          <p:nvSpPr>
            <p:cNvPr id="7" name="Rectangle 6">
              <a:extLst>
                <a:ext uri="{FF2B5EF4-FFF2-40B4-BE49-F238E27FC236}">
                  <a16:creationId xmlns:a16="http://schemas.microsoft.com/office/drawing/2014/main" id="{D1C67B65-10D6-4342-8F76-55BCA2F949C3}"/>
                </a:ext>
              </a:extLst>
            </p:cNvPr>
            <p:cNvSpPr/>
            <p:nvPr userDrawn="1"/>
          </p:nvSpPr>
          <p:spPr>
            <a:xfrm>
              <a:off x="5904356" y="830897"/>
              <a:ext cx="383287" cy="430682"/>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7FBC36D2-A9FB-497E-86D9-C0CB23965B95}"/>
                </a:ext>
              </a:extLst>
            </p:cNvPr>
            <p:cNvSpPr txBox="1">
              <a:spLocks/>
            </p:cNvSpPr>
            <p:nvPr userDrawn="1"/>
          </p:nvSpPr>
          <p:spPr>
            <a:xfrm>
              <a:off x="5789122" y="775849"/>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a:solidFill>
                    <a:schemeClr val="bg1"/>
                  </a:solidFill>
                  <a:latin typeface="Avenir Next LT Pro" panose="020B0504020202020204" pitchFamily="34" charset="0"/>
                </a:rPr>
                <a:t>1</a:t>
              </a:r>
            </a:p>
          </p:txBody>
        </p:sp>
      </p:grpSp>
      <p:sp>
        <p:nvSpPr>
          <p:cNvPr id="12" name="Title Placeholder 1">
            <a:extLst>
              <a:ext uri="{FF2B5EF4-FFF2-40B4-BE49-F238E27FC236}">
                <a16:creationId xmlns:a16="http://schemas.microsoft.com/office/drawing/2014/main" id="{AFA4FA1B-4818-4A88-8494-5D65EE6DC9B6}"/>
              </a:ext>
            </a:extLst>
          </p:cNvPr>
          <p:cNvSpPr txBox="1">
            <a:spLocks/>
          </p:cNvSpPr>
          <p:nvPr/>
        </p:nvSpPr>
        <p:spPr>
          <a:xfrm>
            <a:off x="6578854" y="1759831"/>
            <a:ext cx="5205105" cy="860328"/>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endParaRPr lang="en-US" dirty="0"/>
          </a:p>
          <a:p>
            <a:pPr lvl="0"/>
            <a:endParaRPr lang="en-US" sz="1600" dirty="0"/>
          </a:p>
          <a:p>
            <a:pPr lvl="0"/>
            <a:r>
              <a:rPr lang="en-US" sz="1600" dirty="0"/>
              <a:t>What is the objective, key message, audience, and geographic focus for your idea or program? </a:t>
            </a:r>
          </a:p>
        </p:txBody>
      </p:sp>
      <p:sp>
        <p:nvSpPr>
          <p:cNvPr id="13" name="Title Placeholder 1">
            <a:extLst>
              <a:ext uri="{FF2B5EF4-FFF2-40B4-BE49-F238E27FC236}">
                <a16:creationId xmlns:a16="http://schemas.microsoft.com/office/drawing/2014/main" id="{CC495791-7EA2-4E81-B439-AFDF9203D260}"/>
              </a:ext>
            </a:extLst>
          </p:cNvPr>
          <p:cNvSpPr txBox="1">
            <a:spLocks/>
          </p:cNvSpPr>
          <p:nvPr/>
        </p:nvSpPr>
        <p:spPr>
          <a:xfrm>
            <a:off x="6526427" y="1405052"/>
            <a:ext cx="4867477" cy="716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nSpc>
                <a:spcPct val="100000"/>
              </a:lnSpc>
              <a:spcAft>
                <a:spcPts val="600"/>
              </a:spcAft>
            </a:pPr>
            <a:r>
              <a:rPr lang="en-US" sz="2800" b="1" dirty="0">
                <a:solidFill>
                  <a:srgbClr val="595E61"/>
                </a:solidFill>
                <a:latin typeface="Avenir Next LT Pro Light" panose="020B0304020202020204" pitchFamily="34" charset="0"/>
              </a:rPr>
              <a:t>OBJECTIVE &amp; MESSAGE</a:t>
            </a:r>
          </a:p>
        </p:txBody>
      </p:sp>
      <p:grpSp>
        <p:nvGrpSpPr>
          <p:cNvPr id="26" name="Group 25">
            <a:extLst>
              <a:ext uri="{FF2B5EF4-FFF2-40B4-BE49-F238E27FC236}">
                <a16:creationId xmlns:a16="http://schemas.microsoft.com/office/drawing/2014/main" id="{25310310-F985-464F-815A-99B1244DAC26}"/>
              </a:ext>
            </a:extLst>
          </p:cNvPr>
          <p:cNvGrpSpPr/>
          <p:nvPr/>
        </p:nvGrpSpPr>
        <p:grpSpPr>
          <a:xfrm>
            <a:off x="9441987" y="0"/>
            <a:ext cx="2750011" cy="906867"/>
            <a:chOff x="9048391" y="0"/>
            <a:chExt cx="3143608" cy="1036663"/>
          </a:xfrm>
        </p:grpSpPr>
        <p:grpSp>
          <p:nvGrpSpPr>
            <p:cNvPr id="27" name="Group 26">
              <a:extLst>
                <a:ext uri="{FF2B5EF4-FFF2-40B4-BE49-F238E27FC236}">
                  <a16:creationId xmlns:a16="http://schemas.microsoft.com/office/drawing/2014/main" id="{79A71717-03B4-4A08-B2BD-E450A4561D5B}"/>
                </a:ext>
              </a:extLst>
            </p:cNvPr>
            <p:cNvGrpSpPr/>
            <p:nvPr userDrawn="1"/>
          </p:nvGrpSpPr>
          <p:grpSpPr>
            <a:xfrm>
              <a:off x="9048391" y="272759"/>
              <a:ext cx="3143607" cy="763904"/>
              <a:chOff x="8400492" y="3517306"/>
              <a:chExt cx="3791506" cy="921345"/>
            </a:xfrm>
          </p:grpSpPr>
          <p:sp>
            <p:nvSpPr>
              <p:cNvPr id="31" name="Rectangle 30">
                <a:extLst>
                  <a:ext uri="{FF2B5EF4-FFF2-40B4-BE49-F238E27FC236}">
                    <a16:creationId xmlns:a16="http://schemas.microsoft.com/office/drawing/2014/main" id="{69B97F04-BDFF-4B90-8219-E3DD14F241F5}"/>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448EC36D-C237-4944-BFCF-0EEAFDC3F57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7748B24-FD95-4BE0-9E5A-81C0B2990C01}"/>
                </a:ext>
              </a:extLst>
            </p:cNvPr>
            <p:cNvGrpSpPr/>
            <p:nvPr userDrawn="1"/>
          </p:nvGrpSpPr>
          <p:grpSpPr>
            <a:xfrm>
              <a:off x="9853248" y="0"/>
              <a:ext cx="2338751" cy="510441"/>
              <a:chOff x="9371231" y="3026573"/>
              <a:chExt cx="2820768" cy="615643"/>
            </a:xfrm>
          </p:grpSpPr>
          <p:sp>
            <p:nvSpPr>
              <p:cNvPr id="29" name="Rectangle 28">
                <a:extLst>
                  <a:ext uri="{FF2B5EF4-FFF2-40B4-BE49-F238E27FC236}">
                    <a16:creationId xmlns:a16="http://schemas.microsoft.com/office/drawing/2014/main" id="{E65BCFC7-2D3D-4B7A-B629-F1F9285560C7}"/>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0E5F2F7-F5AF-4F6E-A844-1C60AE5D2B7E}"/>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6" name="Picture 35">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pic>
        <p:nvPicPr>
          <p:cNvPr id="33" name="Picture 3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1168" y="2649415"/>
            <a:ext cx="2197010" cy="2195881"/>
          </a:xfrm>
          <a:prstGeom prst="rect">
            <a:avLst/>
          </a:prstGeom>
        </p:spPr>
      </p:pic>
      <p:pic>
        <p:nvPicPr>
          <p:cNvPr id="35" name="Picture 34"/>
          <p:cNvPicPr>
            <a:picLocks noChangeAspect="1"/>
          </p:cNvPicPr>
          <p:nvPr/>
        </p:nvPicPr>
        <p:blipFill rotWithShape="1">
          <a:blip r:embed="rId5" cstate="hqprint">
            <a:extLst>
              <a:ext uri="{28A0092B-C50C-407E-A947-70E740481C1C}">
                <a14:useLocalDpi xmlns:a14="http://schemas.microsoft.com/office/drawing/2010/main" val="0"/>
              </a:ext>
            </a:extLst>
          </a:blip>
          <a:srcRect l="28603" b="2350"/>
          <a:stretch/>
        </p:blipFill>
        <p:spPr>
          <a:xfrm>
            <a:off x="3163024" y="2607576"/>
            <a:ext cx="2181499" cy="2237720"/>
          </a:xfrm>
          <a:prstGeom prst="rect">
            <a:avLst/>
          </a:prstGeom>
        </p:spPr>
      </p:pic>
    </p:spTree>
    <p:extLst>
      <p:ext uri="{BB962C8B-B14F-4D97-AF65-F5344CB8AC3E}">
        <p14:creationId xmlns:p14="http://schemas.microsoft.com/office/powerpoint/2010/main" val="364388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09082-1EE7-4655-A73C-73B68633B8AC}"/>
              </a:ext>
            </a:extLst>
          </p:cNvPr>
          <p:cNvSpPr/>
          <p:nvPr/>
        </p:nvSpPr>
        <p:spPr>
          <a:xfrm>
            <a:off x="1066954" y="878938"/>
            <a:ext cx="7598075" cy="7017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400" b="1" dirty="0">
                <a:solidFill>
                  <a:srgbClr val="595E61"/>
                </a:solidFill>
                <a:latin typeface="Avenir Next LT Pro" panose="020B0504020202020204" pitchFamily="34" charset="0"/>
                <a:ea typeface="+mj-ea"/>
                <a:cs typeface="+mj-cs"/>
              </a:rPr>
              <a:t>ALIGNMENT TO WATER ‘22</a:t>
            </a:r>
          </a:p>
        </p:txBody>
      </p:sp>
      <p:grpSp>
        <p:nvGrpSpPr>
          <p:cNvPr id="10" name="Group 9">
            <a:extLst>
              <a:ext uri="{FF2B5EF4-FFF2-40B4-BE49-F238E27FC236}">
                <a16:creationId xmlns:a16="http://schemas.microsoft.com/office/drawing/2014/main" id="{6C593963-B771-4AE3-B3B4-0B07A45F7544}"/>
              </a:ext>
            </a:extLst>
          </p:cNvPr>
          <p:cNvGrpSpPr/>
          <p:nvPr/>
        </p:nvGrpSpPr>
        <p:grpSpPr>
          <a:xfrm>
            <a:off x="9441987" y="0"/>
            <a:ext cx="2750011" cy="906867"/>
            <a:chOff x="9048391" y="0"/>
            <a:chExt cx="3143608" cy="1036663"/>
          </a:xfrm>
        </p:grpSpPr>
        <p:grpSp>
          <p:nvGrpSpPr>
            <p:cNvPr id="11" name="Group 10">
              <a:extLst>
                <a:ext uri="{FF2B5EF4-FFF2-40B4-BE49-F238E27FC236}">
                  <a16:creationId xmlns:a16="http://schemas.microsoft.com/office/drawing/2014/main" id="{C6B7FDB9-1ACB-41E6-9C33-FF33F87F3143}"/>
                </a:ext>
              </a:extLst>
            </p:cNvPr>
            <p:cNvGrpSpPr/>
            <p:nvPr userDrawn="1"/>
          </p:nvGrpSpPr>
          <p:grpSpPr>
            <a:xfrm>
              <a:off x="9048391" y="272759"/>
              <a:ext cx="3143607" cy="763904"/>
              <a:chOff x="8400492" y="3517306"/>
              <a:chExt cx="3791506" cy="921345"/>
            </a:xfrm>
          </p:grpSpPr>
          <p:sp>
            <p:nvSpPr>
              <p:cNvPr id="15" name="Rectangle 14">
                <a:extLst>
                  <a:ext uri="{FF2B5EF4-FFF2-40B4-BE49-F238E27FC236}">
                    <a16:creationId xmlns:a16="http://schemas.microsoft.com/office/drawing/2014/main" id="{558DC0B3-64FC-49CA-8651-DED54F3D6FA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894B77-763B-471E-9D80-9A0B6E262D4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CAD06C3-CAB4-44F6-9433-9C5F33B7ED11}"/>
                </a:ext>
              </a:extLst>
            </p:cNvPr>
            <p:cNvGrpSpPr/>
            <p:nvPr userDrawn="1"/>
          </p:nvGrpSpPr>
          <p:grpSpPr>
            <a:xfrm>
              <a:off x="9853248" y="0"/>
              <a:ext cx="2338751" cy="510441"/>
              <a:chOff x="9371231" y="3026573"/>
              <a:chExt cx="2820768" cy="615643"/>
            </a:xfrm>
          </p:grpSpPr>
          <p:sp>
            <p:nvSpPr>
              <p:cNvPr id="13" name="Rectangle 12">
                <a:extLst>
                  <a:ext uri="{FF2B5EF4-FFF2-40B4-BE49-F238E27FC236}">
                    <a16:creationId xmlns:a16="http://schemas.microsoft.com/office/drawing/2014/main" id="{9866CDAD-B9DE-4482-9BFA-6F5FD3B1513C}"/>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27818C7-A2EA-4B06-8EE5-3A45F973199A}"/>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72DD6C35-8F0B-48B4-9619-5D98F7A3AA36}"/>
              </a:ext>
            </a:extLst>
          </p:cNvPr>
          <p:cNvCxnSpPr>
            <a:cxnSpLocks/>
          </p:cNvCxnSpPr>
          <p:nvPr/>
        </p:nvCxnSpPr>
        <p:spPr>
          <a:xfrm flipV="1">
            <a:off x="1173707" y="1580669"/>
            <a:ext cx="6496335" cy="6314"/>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pic>
        <p:nvPicPr>
          <p:cNvPr id="24" name="Picture 2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graphicFrame>
        <p:nvGraphicFramePr>
          <p:cNvPr id="18" name="Content Placeholder 3">
            <a:extLst>
              <a:ext uri="{FF2B5EF4-FFF2-40B4-BE49-F238E27FC236}">
                <a16:creationId xmlns:a16="http://schemas.microsoft.com/office/drawing/2014/main" id="{DF90C383-EB6F-421C-A3C8-4FA1A2789FFE}"/>
              </a:ext>
            </a:extLst>
          </p:cNvPr>
          <p:cNvGraphicFramePr>
            <a:graphicFrameLocks/>
          </p:cNvGraphicFramePr>
          <p:nvPr>
            <p:extLst>
              <p:ext uri="{D42A27DB-BD31-4B8C-83A1-F6EECF244321}">
                <p14:modId xmlns:p14="http://schemas.microsoft.com/office/powerpoint/2010/main" val="2577466999"/>
              </p:ext>
            </p:extLst>
          </p:nvPr>
        </p:nvGraphicFramePr>
        <p:xfrm>
          <a:off x="286602" y="1869741"/>
          <a:ext cx="11741955" cy="4403206"/>
        </p:xfrm>
        <a:graphic>
          <a:graphicData uri="http://schemas.openxmlformats.org/drawingml/2006/table">
            <a:tbl>
              <a:tblPr/>
              <a:tblGrid>
                <a:gridCol w="2767881">
                  <a:extLst>
                    <a:ext uri="{9D8B030D-6E8A-4147-A177-3AD203B41FA5}">
                      <a16:colId xmlns:a16="http://schemas.microsoft.com/office/drawing/2014/main" val="3339322226"/>
                    </a:ext>
                  </a:extLst>
                </a:gridCol>
                <a:gridCol w="2767881">
                  <a:extLst>
                    <a:ext uri="{9D8B030D-6E8A-4147-A177-3AD203B41FA5}">
                      <a16:colId xmlns:a16="http://schemas.microsoft.com/office/drawing/2014/main" val="639524323"/>
                    </a:ext>
                  </a:extLst>
                </a:gridCol>
                <a:gridCol w="3419219">
                  <a:extLst>
                    <a:ext uri="{9D8B030D-6E8A-4147-A177-3AD203B41FA5}">
                      <a16:colId xmlns:a16="http://schemas.microsoft.com/office/drawing/2014/main" val="1406094543"/>
                    </a:ext>
                  </a:extLst>
                </a:gridCol>
                <a:gridCol w="2786974">
                  <a:extLst>
                    <a:ext uri="{9D8B030D-6E8A-4147-A177-3AD203B41FA5}">
                      <a16:colId xmlns:a16="http://schemas.microsoft.com/office/drawing/2014/main" val="1930369799"/>
                    </a:ext>
                  </a:extLst>
                </a:gridCol>
              </a:tblGrid>
              <a:tr h="846165">
                <a:tc>
                  <a:txBody>
                    <a:bodyPr/>
                    <a:lstStyle/>
                    <a:p>
                      <a:pPr rtl="0" fontAlgn="t">
                        <a:spcBef>
                          <a:spcPts val="0"/>
                        </a:spcBef>
                        <a:spcAft>
                          <a:spcPts val="0"/>
                        </a:spcAft>
                      </a:pPr>
                      <a:r>
                        <a:rPr lang="en-US" sz="2400" b="1" dirty="0">
                          <a:solidFill>
                            <a:srgbClr val="004B87"/>
                          </a:solidFill>
                          <a:latin typeface="AvenirNext LT Pro Regular" panose="020B0504020202020204" pitchFamily="34" charset="0"/>
                          <a:ea typeface="Malgun Gothic" panose="020B0503020000020004" pitchFamily="34" charset="-127"/>
                        </a:rPr>
                        <a:t>Objective</a:t>
                      </a:r>
                      <a:r>
                        <a:rPr lang="en-US" sz="2400" b="1" baseline="0" dirty="0">
                          <a:solidFill>
                            <a:srgbClr val="004B87"/>
                          </a:solidFill>
                          <a:latin typeface="AvenirNext LT Pro Regular" panose="020B0504020202020204" pitchFamily="34" charset="0"/>
                          <a:ea typeface="Malgun Gothic" panose="020B0503020000020004" pitchFamily="34" charset="-127"/>
                        </a:rPr>
                        <a:t> &amp; Message</a:t>
                      </a:r>
                      <a:endParaRPr lang="en-US" sz="2400" b="1" dirty="0">
                        <a:solidFill>
                          <a:srgbClr val="004B87"/>
                        </a:solidFill>
                        <a:latin typeface="AvenirNext LT Pro Regular" panose="020B0504020202020204" pitchFamily="34" charset="0"/>
                        <a:ea typeface="Malgun Gothic" panose="020B0503020000020004" pitchFamily="34" charset="-127"/>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rtl="0" fontAlgn="t">
                        <a:spcBef>
                          <a:spcPts val="0"/>
                        </a:spcBef>
                        <a:spcAft>
                          <a:spcPts val="0"/>
                        </a:spcAft>
                      </a:pPr>
                      <a:r>
                        <a:rPr lang="en-US" sz="2400" b="1" dirty="0">
                          <a:solidFill>
                            <a:srgbClr val="004B87"/>
                          </a:solidFill>
                          <a:latin typeface="AvenirNext LT Pro Regular" panose="020B0504020202020204" pitchFamily="34" charset="0"/>
                          <a:ea typeface="Malgun Gothic" panose="020B0503020000020004" pitchFamily="34" charset="-127"/>
                        </a:rPr>
                        <a:t>Fit to Water ‘22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004B87"/>
                          </a:solidFill>
                          <a:latin typeface="AvenirNext LT Pro Regular" panose="020B0504020202020204" pitchFamily="34" charset="0"/>
                          <a:ea typeface="Malgun Gothic" panose="020B0503020000020004" pitchFamily="34" charset="-127"/>
                        </a:rPr>
                        <a:t>Resources/Questions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004B87"/>
                          </a:solidFill>
                          <a:latin typeface="AvenirNext LT Pro Regular" panose="020B0504020202020204" pitchFamily="34" charset="0"/>
                          <a:ea typeface="Malgun Gothic" panose="020B0503020000020004" pitchFamily="34" charset="-127"/>
                        </a:rPr>
                        <a:t>Next Steps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656109"/>
                  </a:ext>
                </a:extLst>
              </a:tr>
              <a:tr h="3557041">
                <a:tc>
                  <a:txBody>
                    <a:bodyPr/>
                    <a:lstStyle/>
                    <a:p>
                      <a:pPr algn="l" fontAlgn="base"/>
                      <a:r>
                        <a:rPr lang="en-US" dirty="0">
                          <a:solidFill>
                            <a:srgbClr val="004B87"/>
                          </a:solidFill>
                          <a:latin typeface="AvenirNext LT Pro Regular" panose="020B0504020202020204" pitchFamily="34" charset="0"/>
                          <a:cs typeface="Calibri" panose="020F0502020204030204" pitchFamily="34" charset="0"/>
                        </a:rPr>
                        <a:t>Objective</a:t>
                      </a:r>
                      <a:r>
                        <a:rPr lang="en-US" dirty="0">
                          <a:solidFill>
                            <a:schemeClr val="tx1"/>
                          </a:solidFill>
                          <a:latin typeface="AvenirNext LT Pro Regular" panose="020B0504020202020204" pitchFamily="34" charset="0"/>
                          <a:cs typeface="Calibri" panose="020F0502020204030204" pitchFamily="34" charset="0"/>
                        </a:rPr>
                        <a:t>: Connect</a:t>
                      </a:r>
                      <a:r>
                        <a:rPr lang="en-US" baseline="0" dirty="0">
                          <a:solidFill>
                            <a:schemeClr val="tx1"/>
                          </a:solidFill>
                          <a:latin typeface="AvenirNext LT Pro Regular" panose="020B0504020202020204" pitchFamily="34" charset="0"/>
                          <a:cs typeface="Calibri" panose="020F0502020204030204" pitchFamily="34" charset="0"/>
                        </a:rPr>
                        <a:t> public to their waterways to better understand human impact &amp; management; Inspire stewardship.</a:t>
                      </a:r>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Message</a:t>
                      </a:r>
                      <a:r>
                        <a:rPr lang="en-US" dirty="0">
                          <a:solidFill>
                            <a:schemeClr val="tx1"/>
                          </a:solidFill>
                          <a:latin typeface="AvenirNext LT Pro Regular" panose="020B0504020202020204" pitchFamily="34" charset="0"/>
                          <a:cs typeface="Calibri" panose="020F0502020204030204" pitchFamily="34" charset="0"/>
                        </a:rPr>
                        <a:t>: water</a:t>
                      </a:r>
                      <a:r>
                        <a:rPr lang="en-US" baseline="0" dirty="0">
                          <a:solidFill>
                            <a:schemeClr val="tx1"/>
                          </a:solidFill>
                          <a:latin typeface="AvenirNext LT Pro Regular" panose="020B0504020202020204" pitchFamily="34" charset="0"/>
                          <a:cs typeface="Calibri" panose="020F0502020204030204" pitchFamily="34" charset="0"/>
                        </a:rPr>
                        <a:t> connects us as community and our actions matter</a:t>
                      </a:r>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Audience</a:t>
                      </a:r>
                      <a:r>
                        <a:rPr lang="en-US" dirty="0">
                          <a:solidFill>
                            <a:schemeClr val="tx1"/>
                          </a:solidFill>
                          <a:latin typeface="AvenirNext LT Pro Regular" panose="020B0504020202020204" pitchFamily="34" charset="0"/>
                          <a:cs typeface="Calibri" panose="020F0502020204030204" pitchFamily="34" charset="0"/>
                        </a:rPr>
                        <a:t>: Active adults?</a:t>
                      </a:r>
                    </a:p>
                    <a:p>
                      <a:pPr algn="l" fontAlgn="base"/>
                      <a:r>
                        <a:rPr lang="en-US" dirty="0">
                          <a:solidFill>
                            <a:srgbClr val="004B87"/>
                          </a:solidFill>
                          <a:latin typeface="AvenirNext LT Pro Regular" panose="020B0504020202020204" pitchFamily="34" charset="0"/>
                          <a:cs typeface="Calibri" panose="020F0502020204030204" pitchFamily="34" charset="0"/>
                        </a:rPr>
                        <a:t>Geographic Focus: </a:t>
                      </a:r>
                      <a:r>
                        <a:rPr lang="en-US" dirty="0">
                          <a:solidFill>
                            <a:schemeClr val="tx1"/>
                          </a:solidFill>
                          <a:latin typeface="AvenirNext LT Pro Regular" panose="020B0504020202020204" pitchFamily="34" charset="0"/>
                          <a:cs typeface="Calibri" panose="020F0502020204030204" pitchFamily="34" charset="0"/>
                        </a:rPr>
                        <a:t>Denver Metro, </a:t>
                      </a:r>
                      <a:r>
                        <a:rPr lang="en-US" baseline="0" dirty="0">
                          <a:solidFill>
                            <a:schemeClr val="tx1"/>
                          </a:solidFill>
                          <a:latin typeface="AvenirNext LT Pro Regular" panose="020B0504020202020204" pitchFamily="34" charset="0"/>
                          <a:cs typeface="Calibri" panose="020F0502020204030204" pitchFamily="34" charset="0"/>
                        </a:rPr>
                        <a:t>  Colorado Springs Metro</a:t>
                      </a:r>
                      <a:endParaRPr lang="en-US" dirty="0">
                        <a:solidFill>
                          <a:schemeClr val="tx1"/>
                        </a:solidFill>
                        <a:latin typeface="AvenirNext LT Pro Regular" panose="020B050402020202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rtl="0" fontAlgn="t">
                        <a:spcBef>
                          <a:spcPts val="0"/>
                        </a:spcBef>
                        <a:spcAft>
                          <a:spcPts val="0"/>
                        </a:spcAft>
                      </a:pPr>
                      <a:endParaRPr lang="en-US" sz="1800" baseline="0" dirty="0">
                        <a:effectLst/>
                        <a:latin typeface="AvenirNext LT Pro Regular" panose="020B0504020202020204" pitchFamily="34" charset="0"/>
                      </a:endParaRPr>
                    </a:p>
                    <a:p>
                      <a:pPr rtl="0" fontAlgn="t">
                        <a:spcBef>
                          <a:spcPts val="0"/>
                        </a:spcBef>
                        <a:spcAft>
                          <a:spcPts val="0"/>
                        </a:spcAft>
                      </a:pPr>
                      <a:endParaRPr lang="en-US" sz="1800" dirty="0">
                        <a:effectLst/>
                        <a:latin typeface="AvenirNext LT Pro Regular" panose="020B05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a:solidFill>
                            <a:srgbClr val="004B87"/>
                          </a:solidFill>
                          <a:effectLst/>
                          <a:latin typeface="AvenirNext LT Pro Regular" panose="020B0504020202020204" pitchFamily="34" charset="0"/>
                        </a:rPr>
                        <a:t>Resource/guidance needs: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a:solidFill>
                            <a:srgbClr val="004B87"/>
                          </a:solidFill>
                          <a:effectLst/>
                          <a:latin typeface="AvenirNext LT Pro Regular" panose="020B0504020202020204" pitchFamily="34" charset="0"/>
                        </a:rPr>
                        <a:t>Questions: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dirty="0">
                          <a:solidFill>
                            <a:srgbClr val="004B87"/>
                          </a:solidFill>
                          <a:effectLst/>
                          <a:latin typeface="AvenirNext LT Pro Regular" panose="020B0504020202020204" pitchFamily="34" charset="0"/>
                        </a:rPr>
                        <a:t>Who</a:t>
                      </a:r>
                      <a:r>
                        <a:rPr lang="en-US" sz="1800" dirty="0">
                          <a:effectLst/>
                          <a:latin typeface="AvenirNext LT Pro Regular" panose="020B0504020202020204" pitchFamily="34" charset="0"/>
                        </a:rPr>
                        <a:t>: </a:t>
                      </a: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r>
                        <a:rPr lang="en-US" sz="1800" dirty="0">
                          <a:solidFill>
                            <a:srgbClr val="004B87"/>
                          </a:solidFill>
                          <a:effectLst/>
                          <a:latin typeface="AvenirNext LT Pro Regular" panose="020B0504020202020204" pitchFamily="34" charset="0"/>
                        </a:rPr>
                        <a:t>By when:</a:t>
                      </a:r>
                      <a:endParaRPr lang="en-US" sz="1800" dirty="0">
                        <a:effectLst/>
                        <a:latin typeface="AvenirNext LT Pro Regular" panose="020B05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79901"/>
                  </a:ext>
                </a:extLst>
              </a:tr>
            </a:tbl>
          </a:graphicData>
        </a:graphic>
      </p:graphicFrame>
    </p:spTree>
    <p:extLst>
      <p:ext uri="{BB962C8B-B14F-4D97-AF65-F5344CB8AC3E}">
        <p14:creationId xmlns:p14="http://schemas.microsoft.com/office/powerpoint/2010/main" val="308851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F961DD-AE9E-42B9-AEDA-A43B7BF306E9}"/>
              </a:ext>
            </a:extLst>
          </p:cNvPr>
          <p:cNvSpPr/>
          <p:nvPr/>
        </p:nvSpPr>
        <p:spPr>
          <a:xfrm>
            <a:off x="610290" y="593219"/>
            <a:ext cx="5430046" cy="5909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3600" b="1" dirty="0">
                <a:solidFill>
                  <a:srgbClr val="595E61"/>
                </a:solidFill>
                <a:latin typeface="Avenir Next LT Pro" panose="020B0504020202020204" pitchFamily="34" charset="0"/>
                <a:ea typeface="+mj-ea"/>
                <a:cs typeface="+mj-cs"/>
              </a:rPr>
              <a:t>ALIGNMENT PLANNING</a:t>
            </a:r>
          </a:p>
        </p:txBody>
      </p:sp>
      <p:cxnSp>
        <p:nvCxnSpPr>
          <p:cNvPr id="3" name="Straight Connector 2">
            <a:extLst>
              <a:ext uri="{FF2B5EF4-FFF2-40B4-BE49-F238E27FC236}">
                <a16:creationId xmlns:a16="http://schemas.microsoft.com/office/drawing/2014/main" id="{E5C8FB32-A92C-47FC-9CF4-E7AE5CA10B68}"/>
              </a:ext>
            </a:extLst>
          </p:cNvPr>
          <p:cNvCxnSpPr>
            <a:cxnSpLocks/>
          </p:cNvCxnSpPr>
          <p:nvPr/>
        </p:nvCxnSpPr>
        <p:spPr>
          <a:xfrm flipV="1">
            <a:off x="6083968" y="0"/>
            <a:ext cx="0" cy="6858000"/>
          </a:xfrm>
          <a:prstGeom prst="line">
            <a:avLst/>
          </a:prstGeom>
          <a:ln w="31750">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207DD132-BB8E-4D76-B9F1-D5960F54AD2B}"/>
              </a:ext>
            </a:extLst>
          </p:cNvPr>
          <p:cNvCxnSpPr>
            <a:cxnSpLocks/>
          </p:cNvCxnSpPr>
          <p:nvPr/>
        </p:nvCxnSpPr>
        <p:spPr>
          <a:xfrm flipV="1">
            <a:off x="727292" y="1175182"/>
            <a:ext cx="4590666" cy="11498"/>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sp>
        <p:nvSpPr>
          <p:cNvPr id="5" name="Title Placeholder 1">
            <a:extLst>
              <a:ext uri="{FF2B5EF4-FFF2-40B4-BE49-F238E27FC236}">
                <a16:creationId xmlns:a16="http://schemas.microsoft.com/office/drawing/2014/main" id="{99642AF9-815D-4BF2-A7D4-05D096BDFE67}"/>
              </a:ext>
            </a:extLst>
          </p:cNvPr>
          <p:cNvSpPr txBox="1">
            <a:spLocks/>
          </p:cNvSpPr>
          <p:nvPr/>
        </p:nvSpPr>
        <p:spPr>
          <a:xfrm>
            <a:off x="610290" y="1196259"/>
            <a:ext cx="4707668" cy="68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595E61"/>
                </a:solidFill>
                <a:latin typeface="Avenir Next LT Pro" panose="020B0504020202020204" pitchFamily="34" charset="0"/>
                <a:ea typeface="+mj-ea"/>
                <a:cs typeface="+mj-cs"/>
              </a:defRPr>
            </a:lvl1pPr>
          </a:lstStyle>
          <a:p>
            <a:r>
              <a:rPr lang="en-US" sz="1800" b="0" i="1" dirty="0"/>
              <a:t>Answer the following questions to help align programs together for Water ‘22</a:t>
            </a:r>
          </a:p>
        </p:txBody>
      </p:sp>
      <p:grpSp>
        <p:nvGrpSpPr>
          <p:cNvPr id="9" name="Group 8">
            <a:extLst>
              <a:ext uri="{FF2B5EF4-FFF2-40B4-BE49-F238E27FC236}">
                <a16:creationId xmlns:a16="http://schemas.microsoft.com/office/drawing/2014/main" id="{E9B9D131-B97F-4A59-84BE-244B3EE52BDE}"/>
              </a:ext>
            </a:extLst>
          </p:cNvPr>
          <p:cNvGrpSpPr/>
          <p:nvPr/>
        </p:nvGrpSpPr>
        <p:grpSpPr>
          <a:xfrm>
            <a:off x="5777090" y="2753279"/>
            <a:ext cx="637818" cy="580950"/>
            <a:chOff x="5789122" y="751785"/>
            <a:chExt cx="637818" cy="580950"/>
          </a:xfrm>
        </p:grpSpPr>
        <p:sp>
          <p:nvSpPr>
            <p:cNvPr id="10" name="Rectangle 9">
              <a:extLst>
                <a:ext uri="{FF2B5EF4-FFF2-40B4-BE49-F238E27FC236}">
                  <a16:creationId xmlns:a16="http://schemas.microsoft.com/office/drawing/2014/main" id="{32C88702-4D49-4258-8848-13BB3D3BB2E5}"/>
                </a:ext>
              </a:extLst>
            </p:cNvPr>
            <p:cNvSpPr/>
            <p:nvPr userDrawn="1"/>
          </p:nvSpPr>
          <p:spPr>
            <a:xfrm>
              <a:off x="5904356" y="830897"/>
              <a:ext cx="383287" cy="430682"/>
            </a:xfrm>
            <a:prstGeom prst="rect">
              <a:avLst/>
            </a:prstGeom>
            <a:solidFill>
              <a:srgbClr val="05C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F49D3578-0618-423F-AE41-0E11FF528A23}"/>
                </a:ext>
              </a:extLst>
            </p:cNvPr>
            <p:cNvSpPr txBox="1">
              <a:spLocks/>
            </p:cNvSpPr>
            <p:nvPr userDrawn="1"/>
          </p:nvSpPr>
          <p:spPr>
            <a:xfrm>
              <a:off x="5789122" y="751785"/>
              <a:ext cx="637818" cy="580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gn="ctr">
                <a:lnSpc>
                  <a:spcPct val="100000"/>
                </a:lnSpc>
                <a:spcAft>
                  <a:spcPts val="600"/>
                </a:spcAft>
              </a:pPr>
              <a:r>
                <a:rPr lang="en-US" sz="2400" b="1" dirty="0">
                  <a:solidFill>
                    <a:schemeClr val="bg1"/>
                  </a:solidFill>
                  <a:latin typeface="Avenir Next LT Pro" panose="020B0504020202020204" pitchFamily="34" charset="0"/>
                </a:rPr>
                <a:t>2</a:t>
              </a:r>
            </a:p>
          </p:txBody>
        </p:sp>
      </p:grpSp>
      <p:sp>
        <p:nvSpPr>
          <p:cNvPr id="14" name="Title Placeholder 1">
            <a:extLst>
              <a:ext uri="{FF2B5EF4-FFF2-40B4-BE49-F238E27FC236}">
                <a16:creationId xmlns:a16="http://schemas.microsoft.com/office/drawing/2014/main" id="{2387979C-5E37-4A92-B4A1-9A515E2D501E}"/>
              </a:ext>
            </a:extLst>
          </p:cNvPr>
          <p:cNvSpPr txBox="1">
            <a:spLocks/>
          </p:cNvSpPr>
          <p:nvPr/>
        </p:nvSpPr>
        <p:spPr>
          <a:xfrm>
            <a:off x="6577640" y="3297808"/>
            <a:ext cx="5205105" cy="716922"/>
          </a:xfrm>
          <a:prstGeom prst="rect">
            <a:avLst/>
          </a:prstGeom>
        </p:spPr>
        <p:txBody>
          <a:bodyPr vert="horz" lIns="91440" tIns="45720" rIns="91440" bIns="45720" rtlCol="0" anchor="ctr">
            <a:noAutofit/>
          </a:bodyPr>
          <a:lstStyle>
            <a:defPPr>
              <a:defRPr lang="en-US"/>
            </a:defPPr>
            <a:lvl1pPr lvl="0" defTabSz="914400">
              <a:lnSpc>
                <a:spcPct val="90000"/>
              </a:lnSpc>
              <a:spcBef>
                <a:spcPct val="0"/>
              </a:spcBef>
              <a:buNone/>
              <a:defRPr sz="1300" b="0" i="0">
                <a:solidFill>
                  <a:srgbClr val="595E61"/>
                </a:solidFill>
                <a:latin typeface="Avenir Next LT Pro" panose="020B0504020202020204" pitchFamily="34" charset="0"/>
                <a:ea typeface="+mj-ea"/>
                <a:cs typeface="+mj-cs"/>
              </a:defRPr>
            </a:lvl1pPr>
          </a:lstStyle>
          <a:p>
            <a:pPr lvl="0"/>
            <a:r>
              <a:rPr lang="en-US" sz="1600" dirty="0"/>
              <a:t>Why is this particular program a good fit to Water ‘22? How do you see Water ’22 elevating this program/expanding its reach? </a:t>
            </a:r>
          </a:p>
        </p:txBody>
      </p:sp>
      <p:sp>
        <p:nvSpPr>
          <p:cNvPr id="15" name="Title Placeholder 1">
            <a:extLst>
              <a:ext uri="{FF2B5EF4-FFF2-40B4-BE49-F238E27FC236}">
                <a16:creationId xmlns:a16="http://schemas.microsoft.com/office/drawing/2014/main" id="{6C6A937A-BA36-456C-93FA-6ED147BB0518}"/>
              </a:ext>
            </a:extLst>
          </p:cNvPr>
          <p:cNvSpPr txBox="1">
            <a:spLocks/>
          </p:cNvSpPr>
          <p:nvPr/>
        </p:nvSpPr>
        <p:spPr>
          <a:xfrm>
            <a:off x="6506077" y="2664718"/>
            <a:ext cx="3684669" cy="716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595E61"/>
                </a:solidFill>
                <a:latin typeface="Avenir Next LT Pro" panose="020B0504020202020204" pitchFamily="34" charset="0"/>
                <a:ea typeface="+mj-ea"/>
                <a:cs typeface="+mj-cs"/>
              </a:defRPr>
            </a:lvl1pPr>
          </a:lstStyle>
          <a:p>
            <a:pPr>
              <a:lnSpc>
                <a:spcPct val="100000"/>
              </a:lnSpc>
              <a:spcAft>
                <a:spcPts val="600"/>
              </a:spcAft>
            </a:pPr>
            <a:r>
              <a:rPr lang="en-US" sz="2800" b="1" dirty="0">
                <a:latin typeface="Avenir Next LT Pro Light" panose="020B0304020202020204" pitchFamily="34" charset="0"/>
              </a:rPr>
              <a:t>FIT TO WATER ‘22</a:t>
            </a:r>
            <a:endParaRPr lang="en-US" sz="2800" b="1" dirty="0">
              <a:solidFill>
                <a:srgbClr val="595E61"/>
              </a:solidFill>
              <a:latin typeface="Avenir Next LT Pro Light" panose="020B0304020202020204" pitchFamily="34" charset="0"/>
            </a:endParaRPr>
          </a:p>
        </p:txBody>
      </p:sp>
      <p:grpSp>
        <p:nvGrpSpPr>
          <p:cNvPr id="26" name="Group 25">
            <a:extLst>
              <a:ext uri="{FF2B5EF4-FFF2-40B4-BE49-F238E27FC236}">
                <a16:creationId xmlns:a16="http://schemas.microsoft.com/office/drawing/2014/main" id="{25310310-F985-464F-815A-99B1244DAC26}"/>
              </a:ext>
            </a:extLst>
          </p:cNvPr>
          <p:cNvGrpSpPr/>
          <p:nvPr/>
        </p:nvGrpSpPr>
        <p:grpSpPr>
          <a:xfrm>
            <a:off x="9441987" y="0"/>
            <a:ext cx="2750011" cy="906867"/>
            <a:chOff x="9048391" y="0"/>
            <a:chExt cx="3143608" cy="1036663"/>
          </a:xfrm>
        </p:grpSpPr>
        <p:grpSp>
          <p:nvGrpSpPr>
            <p:cNvPr id="27" name="Group 26">
              <a:extLst>
                <a:ext uri="{FF2B5EF4-FFF2-40B4-BE49-F238E27FC236}">
                  <a16:creationId xmlns:a16="http://schemas.microsoft.com/office/drawing/2014/main" id="{79A71717-03B4-4A08-B2BD-E450A4561D5B}"/>
                </a:ext>
              </a:extLst>
            </p:cNvPr>
            <p:cNvGrpSpPr/>
            <p:nvPr userDrawn="1"/>
          </p:nvGrpSpPr>
          <p:grpSpPr>
            <a:xfrm>
              <a:off x="9048391" y="272759"/>
              <a:ext cx="3143607" cy="763904"/>
              <a:chOff x="8400492" y="3517306"/>
              <a:chExt cx="3791506" cy="921345"/>
            </a:xfrm>
          </p:grpSpPr>
          <p:sp>
            <p:nvSpPr>
              <p:cNvPr id="31" name="Rectangle 30">
                <a:extLst>
                  <a:ext uri="{FF2B5EF4-FFF2-40B4-BE49-F238E27FC236}">
                    <a16:creationId xmlns:a16="http://schemas.microsoft.com/office/drawing/2014/main" id="{69B97F04-BDFF-4B90-8219-E3DD14F241F5}"/>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448EC36D-C237-4944-BFCF-0EEAFDC3F577}"/>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7748B24-FD95-4BE0-9E5A-81C0B2990C01}"/>
                </a:ext>
              </a:extLst>
            </p:cNvPr>
            <p:cNvGrpSpPr/>
            <p:nvPr userDrawn="1"/>
          </p:nvGrpSpPr>
          <p:grpSpPr>
            <a:xfrm>
              <a:off x="9853248" y="0"/>
              <a:ext cx="2338751" cy="510441"/>
              <a:chOff x="9371231" y="3026573"/>
              <a:chExt cx="2820768" cy="615643"/>
            </a:xfrm>
          </p:grpSpPr>
          <p:sp>
            <p:nvSpPr>
              <p:cNvPr id="29" name="Rectangle 28">
                <a:extLst>
                  <a:ext uri="{FF2B5EF4-FFF2-40B4-BE49-F238E27FC236}">
                    <a16:creationId xmlns:a16="http://schemas.microsoft.com/office/drawing/2014/main" id="{E65BCFC7-2D3D-4B7A-B629-F1F9285560C7}"/>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0E5F2F7-F5AF-4F6E-A844-1C60AE5D2B7E}"/>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6" name="Picture 35">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pic>
        <p:nvPicPr>
          <p:cNvPr id="40" name="Picture 3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1168" y="2649415"/>
            <a:ext cx="2197010" cy="2195881"/>
          </a:xfrm>
          <a:prstGeom prst="rect">
            <a:avLst/>
          </a:prstGeom>
        </p:spPr>
      </p:pic>
      <p:pic>
        <p:nvPicPr>
          <p:cNvPr id="41" name="Picture 40"/>
          <p:cNvPicPr>
            <a:picLocks noChangeAspect="1"/>
          </p:cNvPicPr>
          <p:nvPr/>
        </p:nvPicPr>
        <p:blipFill rotWithShape="1">
          <a:blip r:embed="rId5" cstate="hqprint">
            <a:extLst>
              <a:ext uri="{28A0092B-C50C-407E-A947-70E740481C1C}">
                <a14:useLocalDpi xmlns:a14="http://schemas.microsoft.com/office/drawing/2010/main" val="0"/>
              </a:ext>
            </a:extLst>
          </a:blip>
          <a:srcRect l="28603" b="2350"/>
          <a:stretch/>
        </p:blipFill>
        <p:spPr>
          <a:xfrm>
            <a:off x="3163024" y="2607576"/>
            <a:ext cx="2181499" cy="2237720"/>
          </a:xfrm>
          <a:prstGeom prst="rect">
            <a:avLst/>
          </a:prstGeom>
        </p:spPr>
      </p:pic>
    </p:spTree>
    <p:extLst>
      <p:ext uri="{BB962C8B-B14F-4D97-AF65-F5344CB8AC3E}">
        <p14:creationId xmlns:p14="http://schemas.microsoft.com/office/powerpoint/2010/main" val="186765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09082-1EE7-4655-A73C-73B68633B8AC}"/>
              </a:ext>
            </a:extLst>
          </p:cNvPr>
          <p:cNvSpPr/>
          <p:nvPr/>
        </p:nvSpPr>
        <p:spPr>
          <a:xfrm>
            <a:off x="1066954" y="878938"/>
            <a:ext cx="7815789" cy="701731"/>
          </a:xfrm>
          <a:prstGeom prst="rect">
            <a:avLst/>
          </a:prstGeom>
        </p:spPr>
        <p:txBody>
          <a:bodyPr vert="horz" lIns="91440" tIns="45720" rIns="91440" bIns="45720" rtlCol="0" anchor="ctr">
            <a:noAutofit/>
          </a:bodyPr>
          <a:lstStyle/>
          <a:p>
            <a:pPr lvl="0" defTabSz="914400">
              <a:lnSpc>
                <a:spcPct val="90000"/>
              </a:lnSpc>
              <a:spcBef>
                <a:spcPct val="0"/>
              </a:spcBef>
              <a:buNone/>
            </a:pPr>
            <a:r>
              <a:rPr lang="en-US" sz="4400" b="1" dirty="0">
                <a:solidFill>
                  <a:srgbClr val="595E61"/>
                </a:solidFill>
                <a:latin typeface="Avenir Next LT Pro" panose="020B0504020202020204" pitchFamily="34" charset="0"/>
                <a:ea typeface="+mj-ea"/>
                <a:cs typeface="+mj-cs"/>
              </a:rPr>
              <a:t>ALIGNMENT TO WATER ‘22</a:t>
            </a:r>
          </a:p>
        </p:txBody>
      </p:sp>
      <p:grpSp>
        <p:nvGrpSpPr>
          <p:cNvPr id="10" name="Group 9">
            <a:extLst>
              <a:ext uri="{FF2B5EF4-FFF2-40B4-BE49-F238E27FC236}">
                <a16:creationId xmlns:a16="http://schemas.microsoft.com/office/drawing/2014/main" id="{6C593963-B771-4AE3-B3B4-0B07A45F7544}"/>
              </a:ext>
            </a:extLst>
          </p:cNvPr>
          <p:cNvGrpSpPr/>
          <p:nvPr/>
        </p:nvGrpSpPr>
        <p:grpSpPr>
          <a:xfrm>
            <a:off x="9441987" y="0"/>
            <a:ext cx="2750011" cy="906867"/>
            <a:chOff x="9048391" y="0"/>
            <a:chExt cx="3143608" cy="1036663"/>
          </a:xfrm>
        </p:grpSpPr>
        <p:grpSp>
          <p:nvGrpSpPr>
            <p:cNvPr id="11" name="Group 10">
              <a:extLst>
                <a:ext uri="{FF2B5EF4-FFF2-40B4-BE49-F238E27FC236}">
                  <a16:creationId xmlns:a16="http://schemas.microsoft.com/office/drawing/2014/main" id="{C6B7FDB9-1ACB-41E6-9C33-FF33F87F3143}"/>
                </a:ext>
              </a:extLst>
            </p:cNvPr>
            <p:cNvGrpSpPr/>
            <p:nvPr userDrawn="1"/>
          </p:nvGrpSpPr>
          <p:grpSpPr>
            <a:xfrm>
              <a:off x="9048391" y="272759"/>
              <a:ext cx="3143607" cy="763904"/>
              <a:chOff x="8400492" y="3517306"/>
              <a:chExt cx="3791506" cy="921345"/>
            </a:xfrm>
          </p:grpSpPr>
          <p:sp>
            <p:nvSpPr>
              <p:cNvPr id="15" name="Rectangle 14">
                <a:extLst>
                  <a:ext uri="{FF2B5EF4-FFF2-40B4-BE49-F238E27FC236}">
                    <a16:creationId xmlns:a16="http://schemas.microsoft.com/office/drawing/2014/main" id="{558DC0B3-64FC-49CA-8651-DED54F3D6FA4}"/>
                  </a:ext>
                </a:extLst>
              </p:cNvPr>
              <p:cNvSpPr/>
              <p:nvPr userDrawn="1"/>
            </p:nvSpPr>
            <p:spPr>
              <a:xfrm>
                <a:off x="8867775" y="3525254"/>
                <a:ext cx="3324223" cy="913397"/>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894B77-763B-471E-9D80-9A0B6E262D4A}"/>
                  </a:ext>
                </a:extLst>
              </p:cNvPr>
              <p:cNvSpPr/>
              <p:nvPr userDrawn="1"/>
            </p:nvSpPr>
            <p:spPr>
              <a:xfrm>
                <a:off x="8400492" y="3517306"/>
                <a:ext cx="910581" cy="921345"/>
              </a:xfrm>
              <a:prstGeom prst="triangle">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CAD06C3-CAB4-44F6-9433-9C5F33B7ED11}"/>
                </a:ext>
              </a:extLst>
            </p:cNvPr>
            <p:cNvGrpSpPr/>
            <p:nvPr userDrawn="1"/>
          </p:nvGrpSpPr>
          <p:grpSpPr>
            <a:xfrm>
              <a:off x="9853248" y="0"/>
              <a:ext cx="2338751" cy="510441"/>
              <a:chOff x="9371231" y="3026573"/>
              <a:chExt cx="2820768" cy="615643"/>
            </a:xfrm>
          </p:grpSpPr>
          <p:sp>
            <p:nvSpPr>
              <p:cNvPr id="13" name="Rectangle 12">
                <a:extLst>
                  <a:ext uri="{FF2B5EF4-FFF2-40B4-BE49-F238E27FC236}">
                    <a16:creationId xmlns:a16="http://schemas.microsoft.com/office/drawing/2014/main" id="{9866CDAD-B9DE-4482-9BFA-6F5FD3B1513C}"/>
                  </a:ext>
                </a:extLst>
              </p:cNvPr>
              <p:cNvSpPr/>
              <p:nvPr userDrawn="1"/>
            </p:nvSpPr>
            <p:spPr>
              <a:xfrm>
                <a:off x="9676263" y="3032073"/>
                <a:ext cx="2515736" cy="610143"/>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27818C7-A2EA-4B06-8EE5-3A45F973199A}"/>
                  </a:ext>
                </a:extLst>
              </p:cNvPr>
              <p:cNvSpPr/>
              <p:nvPr userDrawn="1"/>
            </p:nvSpPr>
            <p:spPr>
              <a:xfrm>
                <a:off x="9371231" y="3026573"/>
                <a:ext cx="603014" cy="615643"/>
              </a:xfrm>
              <a:prstGeom prst="triangl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1" name="Straight Connector 20">
            <a:extLst>
              <a:ext uri="{FF2B5EF4-FFF2-40B4-BE49-F238E27FC236}">
                <a16:creationId xmlns:a16="http://schemas.microsoft.com/office/drawing/2014/main" id="{72DD6C35-8F0B-48B4-9619-5D98F7A3AA36}"/>
              </a:ext>
            </a:extLst>
          </p:cNvPr>
          <p:cNvCxnSpPr>
            <a:cxnSpLocks/>
          </p:cNvCxnSpPr>
          <p:nvPr/>
        </p:nvCxnSpPr>
        <p:spPr>
          <a:xfrm flipV="1">
            <a:off x="1173707" y="1580669"/>
            <a:ext cx="6496335" cy="6314"/>
          </a:xfrm>
          <a:prstGeom prst="line">
            <a:avLst/>
          </a:prstGeom>
          <a:ln w="22225">
            <a:solidFill>
              <a:srgbClr val="595E61"/>
            </a:solidFill>
          </a:ln>
        </p:spPr>
        <p:style>
          <a:lnRef idx="3">
            <a:schemeClr val="dk1"/>
          </a:lnRef>
          <a:fillRef idx="0">
            <a:schemeClr val="dk1"/>
          </a:fillRef>
          <a:effectRef idx="2">
            <a:schemeClr val="dk1"/>
          </a:effectRef>
          <a:fontRef idx="minor">
            <a:schemeClr val="tx1"/>
          </a:fontRef>
        </p:style>
      </p:cxnSp>
      <p:pic>
        <p:nvPicPr>
          <p:cNvPr id="24" name="Picture 23">
            <a:extLst>
              <a:ext uri="{FF2B5EF4-FFF2-40B4-BE49-F238E27FC236}">
                <a16:creationId xmlns:a16="http://schemas.microsoft.com/office/drawing/2014/main" id="{9BB35B09-B0CE-44D3-8B7D-77CE1A0F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28" y="1074761"/>
            <a:ext cx="1932028" cy="411653"/>
          </a:xfrm>
          <a:prstGeom prst="rect">
            <a:avLst/>
          </a:prstGeom>
        </p:spPr>
      </p:pic>
      <p:graphicFrame>
        <p:nvGraphicFramePr>
          <p:cNvPr id="18" name="Content Placeholder 3">
            <a:extLst>
              <a:ext uri="{FF2B5EF4-FFF2-40B4-BE49-F238E27FC236}">
                <a16:creationId xmlns:a16="http://schemas.microsoft.com/office/drawing/2014/main" id="{DF90C383-EB6F-421C-A3C8-4FA1A2789FFE}"/>
              </a:ext>
            </a:extLst>
          </p:cNvPr>
          <p:cNvGraphicFramePr>
            <a:graphicFrameLocks/>
          </p:cNvGraphicFramePr>
          <p:nvPr>
            <p:extLst>
              <p:ext uri="{D42A27DB-BD31-4B8C-83A1-F6EECF244321}">
                <p14:modId xmlns:p14="http://schemas.microsoft.com/office/powerpoint/2010/main" val="1846718751"/>
              </p:ext>
            </p:extLst>
          </p:nvPr>
        </p:nvGraphicFramePr>
        <p:xfrm>
          <a:off x="286602" y="1869741"/>
          <a:ext cx="11741955" cy="4503765"/>
        </p:xfrm>
        <a:graphic>
          <a:graphicData uri="http://schemas.openxmlformats.org/drawingml/2006/table">
            <a:tbl>
              <a:tblPr/>
              <a:tblGrid>
                <a:gridCol w="2767881">
                  <a:extLst>
                    <a:ext uri="{9D8B030D-6E8A-4147-A177-3AD203B41FA5}">
                      <a16:colId xmlns:a16="http://schemas.microsoft.com/office/drawing/2014/main" val="3339322226"/>
                    </a:ext>
                  </a:extLst>
                </a:gridCol>
                <a:gridCol w="2767881">
                  <a:extLst>
                    <a:ext uri="{9D8B030D-6E8A-4147-A177-3AD203B41FA5}">
                      <a16:colId xmlns:a16="http://schemas.microsoft.com/office/drawing/2014/main" val="639524323"/>
                    </a:ext>
                  </a:extLst>
                </a:gridCol>
                <a:gridCol w="3419219">
                  <a:extLst>
                    <a:ext uri="{9D8B030D-6E8A-4147-A177-3AD203B41FA5}">
                      <a16:colId xmlns:a16="http://schemas.microsoft.com/office/drawing/2014/main" val="1406094543"/>
                    </a:ext>
                  </a:extLst>
                </a:gridCol>
                <a:gridCol w="2786974">
                  <a:extLst>
                    <a:ext uri="{9D8B030D-6E8A-4147-A177-3AD203B41FA5}">
                      <a16:colId xmlns:a16="http://schemas.microsoft.com/office/drawing/2014/main" val="1930369799"/>
                    </a:ext>
                  </a:extLst>
                </a:gridCol>
              </a:tblGrid>
              <a:tr h="846165">
                <a:tc>
                  <a:txBody>
                    <a:bodyPr/>
                    <a:lstStyle/>
                    <a:p>
                      <a:pPr rtl="0" fontAlgn="t">
                        <a:spcBef>
                          <a:spcPts val="0"/>
                        </a:spcBef>
                        <a:spcAft>
                          <a:spcPts val="0"/>
                        </a:spcAft>
                      </a:pPr>
                      <a:r>
                        <a:rPr lang="en-US" sz="2400" b="1" dirty="0">
                          <a:solidFill>
                            <a:srgbClr val="004B87"/>
                          </a:solidFill>
                          <a:latin typeface="AvenirNext LT Pro Regular" panose="020B0504020202020204" pitchFamily="34" charset="0"/>
                          <a:ea typeface="Malgun Gothic" panose="020B0503020000020004" pitchFamily="34" charset="-127"/>
                        </a:rPr>
                        <a:t>Objective</a:t>
                      </a:r>
                      <a:r>
                        <a:rPr lang="en-US" sz="2400" b="1" baseline="0" dirty="0">
                          <a:solidFill>
                            <a:srgbClr val="004B87"/>
                          </a:solidFill>
                          <a:latin typeface="AvenirNext LT Pro Regular" panose="020B0504020202020204" pitchFamily="34" charset="0"/>
                          <a:ea typeface="Malgun Gothic" panose="020B0503020000020004" pitchFamily="34" charset="-127"/>
                        </a:rPr>
                        <a:t> &amp; Message</a:t>
                      </a:r>
                      <a:endParaRPr lang="en-US" sz="2400" b="1" dirty="0">
                        <a:solidFill>
                          <a:srgbClr val="004B87"/>
                        </a:solidFill>
                        <a:latin typeface="AvenirNext LT Pro Regular" panose="020B0504020202020204" pitchFamily="34" charset="0"/>
                        <a:ea typeface="Malgun Gothic" panose="020B0503020000020004" pitchFamily="34" charset="-127"/>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dirty="0">
                          <a:solidFill>
                            <a:srgbClr val="004B87"/>
                          </a:solidFill>
                          <a:latin typeface="AvenirNext LT Pro Regular" panose="020B0504020202020204" pitchFamily="34" charset="0"/>
                          <a:ea typeface="Malgun Gothic" panose="020B0503020000020004" pitchFamily="34" charset="-127"/>
                        </a:rPr>
                        <a:t>Fit to Water ‘22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004B87"/>
                          </a:solidFill>
                          <a:latin typeface="AvenirNext LT Pro Regular" panose="020B0504020202020204" pitchFamily="34" charset="0"/>
                          <a:ea typeface="Malgun Gothic" panose="020B0503020000020004" pitchFamily="34" charset="-127"/>
                        </a:rPr>
                        <a:t>Resources/Questions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004B87"/>
                          </a:solidFill>
                          <a:latin typeface="AvenirNext LT Pro Regular" panose="020B0504020202020204" pitchFamily="34" charset="0"/>
                          <a:ea typeface="Malgun Gothic" panose="020B0503020000020004" pitchFamily="34" charset="-127"/>
                        </a:rPr>
                        <a:t>Next Steps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656109"/>
                  </a:ext>
                </a:extLst>
              </a:tr>
              <a:tr h="3557041">
                <a:tc>
                  <a:txBody>
                    <a:bodyPr/>
                    <a:lstStyle/>
                    <a:p>
                      <a:pPr algn="l" fontAlgn="base"/>
                      <a:r>
                        <a:rPr lang="en-US" dirty="0">
                          <a:solidFill>
                            <a:srgbClr val="004B87"/>
                          </a:solidFill>
                          <a:latin typeface="AvenirNext LT Pro Regular" panose="020B0504020202020204" pitchFamily="34" charset="0"/>
                          <a:cs typeface="Calibri" panose="020F0502020204030204" pitchFamily="34" charset="0"/>
                        </a:rPr>
                        <a:t>Objective</a:t>
                      </a:r>
                      <a:r>
                        <a:rPr lang="en-US" dirty="0">
                          <a:solidFill>
                            <a:schemeClr val="tx1"/>
                          </a:solidFill>
                          <a:latin typeface="AvenirNext LT Pro Regular" panose="020B0504020202020204" pitchFamily="34" charset="0"/>
                          <a:cs typeface="Calibri" panose="020F0502020204030204" pitchFamily="34" charset="0"/>
                        </a:rPr>
                        <a:t>: Connect</a:t>
                      </a:r>
                      <a:r>
                        <a:rPr lang="en-US" baseline="0" dirty="0">
                          <a:solidFill>
                            <a:schemeClr val="tx1"/>
                          </a:solidFill>
                          <a:latin typeface="AvenirNext LT Pro Regular" panose="020B0504020202020204" pitchFamily="34" charset="0"/>
                          <a:cs typeface="Calibri" panose="020F0502020204030204" pitchFamily="34" charset="0"/>
                        </a:rPr>
                        <a:t> public to their waterways to better understand human impact &amp; management; Inspire stewardship.</a:t>
                      </a:r>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Message</a:t>
                      </a:r>
                      <a:r>
                        <a:rPr lang="en-US" dirty="0">
                          <a:solidFill>
                            <a:schemeClr val="tx1"/>
                          </a:solidFill>
                          <a:latin typeface="AvenirNext LT Pro Regular" panose="020B0504020202020204" pitchFamily="34" charset="0"/>
                          <a:cs typeface="Calibri" panose="020F0502020204030204" pitchFamily="34" charset="0"/>
                        </a:rPr>
                        <a:t>: water</a:t>
                      </a:r>
                      <a:r>
                        <a:rPr lang="en-US" baseline="0" dirty="0">
                          <a:solidFill>
                            <a:schemeClr val="tx1"/>
                          </a:solidFill>
                          <a:latin typeface="AvenirNext LT Pro Regular" panose="020B0504020202020204" pitchFamily="34" charset="0"/>
                          <a:cs typeface="Calibri" panose="020F0502020204030204" pitchFamily="34" charset="0"/>
                        </a:rPr>
                        <a:t> connects us as community and our actions matter</a:t>
                      </a:r>
                      <a:endParaRPr lang="en-US" dirty="0">
                        <a:solidFill>
                          <a:schemeClr val="tx1"/>
                        </a:solidFill>
                        <a:latin typeface="AvenirNext LT Pro Regular" panose="020B0504020202020204" pitchFamily="34" charset="0"/>
                        <a:cs typeface="Calibri" panose="020F0502020204030204" pitchFamily="34" charset="0"/>
                      </a:endParaRPr>
                    </a:p>
                    <a:p>
                      <a:pPr algn="l" fontAlgn="base"/>
                      <a:r>
                        <a:rPr lang="en-US" dirty="0">
                          <a:solidFill>
                            <a:srgbClr val="004B87"/>
                          </a:solidFill>
                          <a:latin typeface="AvenirNext LT Pro Regular" panose="020B0504020202020204" pitchFamily="34" charset="0"/>
                          <a:cs typeface="Calibri" panose="020F0502020204030204" pitchFamily="34" charset="0"/>
                        </a:rPr>
                        <a:t>Audience</a:t>
                      </a:r>
                      <a:r>
                        <a:rPr lang="en-US" dirty="0">
                          <a:solidFill>
                            <a:schemeClr val="tx1"/>
                          </a:solidFill>
                          <a:latin typeface="AvenirNext LT Pro Regular" panose="020B0504020202020204" pitchFamily="34" charset="0"/>
                          <a:cs typeface="Calibri" panose="020F0502020204030204" pitchFamily="34" charset="0"/>
                        </a:rPr>
                        <a:t>: Active adults?</a:t>
                      </a:r>
                    </a:p>
                    <a:p>
                      <a:pPr algn="l" fontAlgn="base"/>
                      <a:r>
                        <a:rPr lang="en-US" dirty="0">
                          <a:solidFill>
                            <a:srgbClr val="004B87"/>
                          </a:solidFill>
                          <a:latin typeface="AvenirNext LT Pro Regular" panose="020B0504020202020204" pitchFamily="34" charset="0"/>
                          <a:cs typeface="Calibri" panose="020F0502020204030204" pitchFamily="34" charset="0"/>
                        </a:rPr>
                        <a:t>Geographic Focus: </a:t>
                      </a:r>
                      <a:r>
                        <a:rPr lang="en-US" dirty="0">
                          <a:solidFill>
                            <a:schemeClr val="tx1"/>
                          </a:solidFill>
                          <a:latin typeface="AvenirNext LT Pro Regular" panose="020B0504020202020204" pitchFamily="34" charset="0"/>
                          <a:cs typeface="Calibri" panose="020F0502020204030204" pitchFamily="34" charset="0"/>
                        </a:rPr>
                        <a:t>Denver Metro, </a:t>
                      </a:r>
                      <a:r>
                        <a:rPr lang="en-US" baseline="0" dirty="0">
                          <a:solidFill>
                            <a:schemeClr val="tx1"/>
                          </a:solidFill>
                          <a:latin typeface="AvenirNext LT Pro Regular" panose="020B0504020202020204" pitchFamily="34" charset="0"/>
                          <a:cs typeface="Calibri" panose="020F0502020204030204" pitchFamily="34" charset="0"/>
                        </a:rPr>
                        <a:t>  Colorado Springs Metro</a:t>
                      </a:r>
                      <a:endParaRPr lang="en-US" dirty="0">
                        <a:solidFill>
                          <a:schemeClr val="tx1"/>
                        </a:solidFill>
                        <a:latin typeface="AvenirNext LT Pro Regular" panose="020B050402020202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baseline="0" dirty="0">
                          <a:solidFill>
                            <a:srgbClr val="004B87"/>
                          </a:solidFill>
                          <a:effectLst/>
                          <a:latin typeface="AvenirNext LT Pro Regular" panose="020B0504020202020204" pitchFamily="34" charset="0"/>
                        </a:rPr>
                        <a:t>Fit to Campaign:</a:t>
                      </a:r>
                      <a:endParaRPr lang="en-US" sz="1800" dirty="0">
                        <a:effectLst/>
                        <a:latin typeface="AvenirNext LT Pro Regular" panose="020B0504020202020204" pitchFamily="34" charset="0"/>
                      </a:endParaRPr>
                    </a:p>
                    <a:p>
                      <a:pPr marL="285750" indent="-285750" rtl="0" fontAlgn="t">
                        <a:spcBef>
                          <a:spcPts val="0"/>
                        </a:spcBef>
                        <a:spcAft>
                          <a:spcPts val="0"/>
                        </a:spcAft>
                        <a:buFont typeface="Arial" panose="020B0604020202020204" pitchFamily="34" charset="0"/>
                        <a:buChar char="•"/>
                      </a:pPr>
                      <a:r>
                        <a:rPr lang="en-US" sz="1800" dirty="0">
                          <a:effectLst/>
                          <a:latin typeface="AvenirNext LT Pro Regular" panose="020B0504020202020204" pitchFamily="34" charset="0"/>
                        </a:rPr>
                        <a:t>10</a:t>
                      </a:r>
                      <a:r>
                        <a:rPr lang="en-US" sz="1800" baseline="30000" dirty="0">
                          <a:effectLst/>
                          <a:latin typeface="AvenirNext LT Pro Regular" panose="020B0504020202020204" pitchFamily="34" charset="0"/>
                        </a:rPr>
                        <a:t>th</a:t>
                      </a:r>
                      <a:r>
                        <a:rPr lang="en-US" sz="1800" baseline="0" dirty="0">
                          <a:effectLst/>
                          <a:latin typeface="AvenirNext LT Pro Regular" panose="020B0504020202020204" pitchFamily="34" charset="0"/>
                        </a:rPr>
                        <a:t> anniversary of the Urban Water Cycle Tour Series</a:t>
                      </a:r>
                    </a:p>
                    <a:p>
                      <a:pPr marL="285750" indent="-285750" rtl="0" fontAlgn="t">
                        <a:spcBef>
                          <a:spcPts val="0"/>
                        </a:spcBef>
                        <a:spcAft>
                          <a:spcPts val="0"/>
                        </a:spcAft>
                        <a:buFont typeface="Arial" panose="020B0604020202020204" pitchFamily="34" charset="0"/>
                        <a:buChar char="•"/>
                      </a:pPr>
                      <a:r>
                        <a:rPr lang="en-US" sz="1800" baseline="0" dirty="0">
                          <a:effectLst/>
                          <a:latin typeface="AvenirNext LT Pro Regular" panose="020B0504020202020204" pitchFamily="34" charset="0"/>
                        </a:rPr>
                        <a:t>For </a:t>
                      </a:r>
                      <a:r>
                        <a:rPr lang="en-US" sz="1800" baseline="0" dirty="0" err="1">
                          <a:effectLst/>
                          <a:latin typeface="AvenirNext LT Pro Regular" panose="020B0504020202020204" pitchFamily="34" charset="0"/>
                        </a:rPr>
                        <a:t>WEco</a:t>
                      </a:r>
                      <a:r>
                        <a:rPr lang="en-US" sz="1800" baseline="0" dirty="0">
                          <a:effectLst/>
                          <a:latin typeface="AvenirNext LT Pro Regular" panose="020B0504020202020204" pitchFamily="34" charset="0"/>
                        </a:rPr>
                        <a:t>, a program that reaches interested citizens outside of the water world</a:t>
                      </a:r>
                    </a:p>
                    <a:p>
                      <a:pPr marL="285750" indent="-285750" rtl="0" fontAlgn="t">
                        <a:spcBef>
                          <a:spcPts val="0"/>
                        </a:spcBef>
                        <a:spcAft>
                          <a:spcPts val="0"/>
                        </a:spcAft>
                        <a:buFont typeface="Arial" panose="020B0604020202020204" pitchFamily="34" charset="0"/>
                        <a:buChar char="•"/>
                      </a:pPr>
                      <a:r>
                        <a:rPr lang="en-US" sz="1800" baseline="0" dirty="0">
                          <a:effectLst/>
                          <a:latin typeface="AvenirNext LT Pro Regular" panose="020B0504020202020204" pitchFamily="34" charset="0"/>
                        </a:rPr>
                        <a:t> Naturally fun and engaging</a:t>
                      </a:r>
                    </a:p>
                    <a:p>
                      <a:pPr marL="285750" indent="-285750" rtl="0" fontAlgn="t">
                        <a:spcBef>
                          <a:spcPts val="0"/>
                        </a:spcBef>
                        <a:spcAft>
                          <a:spcPts val="0"/>
                        </a:spcAft>
                        <a:buFont typeface="Arial" panose="020B0604020202020204" pitchFamily="34" charset="0"/>
                        <a:buChar char="•"/>
                      </a:pPr>
                      <a:r>
                        <a:rPr lang="en-US" sz="1800" baseline="0" dirty="0">
                          <a:effectLst/>
                          <a:latin typeface="AvenirNext LT Pro Regular" panose="020B0504020202020204" pitchFamily="34" charset="0"/>
                        </a:rPr>
                        <a:t>Ready for a refresh?</a:t>
                      </a:r>
                    </a:p>
                    <a:p>
                      <a:pPr rtl="0" fontAlgn="t">
                        <a:spcBef>
                          <a:spcPts val="0"/>
                        </a:spcBef>
                        <a:spcAft>
                          <a:spcPts val="0"/>
                        </a:spcAft>
                      </a:pPr>
                      <a:endParaRPr lang="en-US" sz="1800" baseline="0" dirty="0">
                        <a:effectLst/>
                        <a:latin typeface="AvenirNext LT Pro Regular" panose="020B0504020202020204" pitchFamily="34" charset="0"/>
                      </a:endParaRPr>
                    </a:p>
                    <a:p>
                      <a:pPr rtl="0" fontAlgn="t">
                        <a:spcBef>
                          <a:spcPts val="0"/>
                        </a:spcBef>
                        <a:spcAft>
                          <a:spcPts val="0"/>
                        </a:spcAft>
                      </a:pPr>
                      <a:endParaRPr lang="en-US" sz="1800" dirty="0">
                        <a:effectLst/>
                        <a:latin typeface="AvenirNext LT Pro Regular" panose="020B05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a:solidFill>
                            <a:srgbClr val="004B87"/>
                          </a:solidFill>
                          <a:effectLst/>
                          <a:latin typeface="AvenirNext LT Pro Regular" panose="020B0504020202020204" pitchFamily="34" charset="0"/>
                        </a:rPr>
                        <a:t>Resource/guidance needs: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baseline="0" dirty="0">
                        <a:solidFill>
                          <a:srgbClr val="004B87"/>
                        </a:solidFill>
                        <a:effectLst/>
                        <a:latin typeface="AvenirNext LT Pro Regular" panose="020B05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baseline="0" dirty="0">
                          <a:solidFill>
                            <a:srgbClr val="004B87"/>
                          </a:solidFill>
                          <a:effectLst/>
                          <a:latin typeface="AvenirNext LT Pro Regular" panose="020B0504020202020204" pitchFamily="34" charset="0"/>
                        </a:rPr>
                        <a:t>Questions: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dirty="0">
                          <a:solidFill>
                            <a:srgbClr val="004B87"/>
                          </a:solidFill>
                          <a:effectLst/>
                          <a:latin typeface="AvenirNext LT Pro Regular" panose="020B0504020202020204" pitchFamily="34" charset="0"/>
                        </a:rPr>
                        <a:t>Who</a:t>
                      </a:r>
                      <a:r>
                        <a:rPr lang="en-US" sz="1800" dirty="0">
                          <a:effectLst/>
                          <a:latin typeface="AvenirNext LT Pro Regular" panose="020B0504020202020204" pitchFamily="34" charset="0"/>
                        </a:rPr>
                        <a:t>: </a:t>
                      </a: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endParaRPr lang="en-US" sz="1800" dirty="0">
                        <a:solidFill>
                          <a:srgbClr val="004B87"/>
                        </a:solidFill>
                        <a:effectLst/>
                        <a:latin typeface="AvenirNext LT Pro Regular" panose="020B0504020202020204" pitchFamily="34" charset="0"/>
                      </a:endParaRPr>
                    </a:p>
                    <a:p>
                      <a:pPr rtl="0" fontAlgn="t">
                        <a:spcBef>
                          <a:spcPts val="0"/>
                        </a:spcBef>
                        <a:spcAft>
                          <a:spcPts val="0"/>
                        </a:spcAft>
                      </a:pPr>
                      <a:r>
                        <a:rPr lang="en-US" sz="1800" dirty="0">
                          <a:solidFill>
                            <a:srgbClr val="004B87"/>
                          </a:solidFill>
                          <a:effectLst/>
                          <a:latin typeface="AvenirNext LT Pro Regular" panose="020B0504020202020204" pitchFamily="34" charset="0"/>
                        </a:rPr>
                        <a:t>By when:</a:t>
                      </a:r>
                      <a:endParaRPr lang="en-US" sz="1800" dirty="0">
                        <a:effectLst/>
                        <a:latin typeface="AvenirNext LT Pro Regular" panose="020B05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79901"/>
                  </a:ext>
                </a:extLst>
              </a:tr>
            </a:tbl>
          </a:graphicData>
        </a:graphic>
      </p:graphicFrame>
    </p:spTree>
    <p:extLst>
      <p:ext uri="{BB962C8B-B14F-4D97-AF65-F5344CB8AC3E}">
        <p14:creationId xmlns:p14="http://schemas.microsoft.com/office/powerpoint/2010/main" val="1202881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3838</TotalTime>
  <Words>1311</Words>
  <Application>Microsoft Office PowerPoint</Application>
  <PresentationFormat>Widescreen</PresentationFormat>
  <Paragraphs>266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Avenir Next LT Pro Light</vt:lpstr>
      <vt:lpstr>AvenirNext LT Pro 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Proactive Watershed Protection</dc:title>
  <dc:creator>Caitlin Coleman</dc:creator>
  <cp:lastModifiedBy>23-17</cp:lastModifiedBy>
  <cp:revision>367</cp:revision>
  <cp:lastPrinted>2018-06-25T14:14:10Z</cp:lastPrinted>
  <dcterms:created xsi:type="dcterms:W3CDTF">2018-06-22T15:15:19Z</dcterms:created>
  <dcterms:modified xsi:type="dcterms:W3CDTF">2021-10-05T13:41:57Z</dcterms:modified>
</cp:coreProperties>
</file>