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58" r:id="rId2"/>
    <p:sldId id="431" r:id="rId3"/>
    <p:sldId id="455" r:id="rId4"/>
    <p:sldId id="451" r:id="rId5"/>
    <p:sldId id="459" r:id="rId6"/>
    <p:sldId id="434" r:id="rId7"/>
    <p:sldId id="436" r:id="rId8"/>
    <p:sldId id="444" r:id="rId9"/>
    <p:sldId id="450" r:id="rId10"/>
    <p:sldId id="463" r:id="rId11"/>
    <p:sldId id="462" r:id="rId12"/>
    <p:sldId id="464" r:id="rId13"/>
    <p:sldId id="467" r:id="rId14"/>
    <p:sldId id="461" r:id="rId15"/>
    <p:sldId id="468" r:id="rId16"/>
    <p:sldId id="465" r:id="rId17"/>
    <p:sldId id="466" r:id="rId18"/>
    <p:sldId id="4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195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1038" autoAdjust="0"/>
  </p:normalViewPr>
  <p:slideViewPr>
    <p:cSldViewPr snapToGrid="0">
      <p:cViewPr varScale="1">
        <p:scale>
          <a:sx n="84" d="100"/>
          <a:sy n="84" d="100"/>
        </p:scale>
        <p:origin x="10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Budget</a:t>
            </a:r>
            <a:r>
              <a:rPr lang="en-US" sz="1800" b="1" baseline="0"/>
              <a:t> Total: $130,750</a:t>
            </a:r>
            <a:endParaRPr lang="en-US" sz="18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rgbClr val="F1C400"/>
            </a:solidFill>
          </c:spPr>
          <c:dPt>
            <c:idx val="0"/>
            <c:bubble3D val="0"/>
            <c:spPr>
              <a:solidFill>
                <a:srgbClr val="84BD00"/>
              </a:solidFill>
              <a:ln w="19050">
                <a:solidFill>
                  <a:schemeClr val="lt1"/>
                </a:solidFill>
              </a:ln>
              <a:effectLst/>
            </c:spPr>
            <c:extLst>
              <c:ext xmlns:c16="http://schemas.microsoft.com/office/drawing/2014/chart" uri="{C3380CC4-5D6E-409C-BE32-E72D297353CC}">
                <c16:uniqueId val="{00000001-A27D-4E1A-8E1E-D5F90F135A97}"/>
              </c:ext>
            </c:extLst>
          </c:dPt>
          <c:dPt>
            <c:idx val="1"/>
            <c:bubble3D val="0"/>
            <c:spPr>
              <a:solidFill>
                <a:srgbClr val="05C3DE"/>
              </a:solidFill>
              <a:ln w="19050">
                <a:solidFill>
                  <a:schemeClr val="lt1"/>
                </a:solidFill>
              </a:ln>
              <a:effectLst/>
            </c:spPr>
            <c:extLst>
              <c:ext xmlns:c16="http://schemas.microsoft.com/office/drawing/2014/chart" uri="{C3380CC4-5D6E-409C-BE32-E72D297353CC}">
                <c16:uniqueId val="{00000003-A27D-4E1A-8E1E-D5F90F135A97}"/>
              </c:ext>
            </c:extLst>
          </c:dPt>
          <c:dPt>
            <c:idx val="2"/>
            <c:bubble3D val="0"/>
            <c:spPr>
              <a:solidFill>
                <a:srgbClr val="F1C400"/>
              </a:solidFill>
              <a:ln w="19050">
                <a:solidFill>
                  <a:schemeClr val="lt1"/>
                </a:solidFill>
              </a:ln>
              <a:effectLst/>
            </c:spPr>
            <c:extLst>
              <c:ext xmlns:c16="http://schemas.microsoft.com/office/drawing/2014/chart" uri="{C3380CC4-5D6E-409C-BE32-E72D297353CC}">
                <c16:uniqueId val="{00000005-A27D-4E1A-8E1E-D5F90F135A97}"/>
              </c:ext>
            </c:extLst>
          </c:dPt>
          <c:dPt>
            <c:idx val="3"/>
            <c:bubble3D val="0"/>
            <c:spPr>
              <a:solidFill>
                <a:srgbClr val="004B87"/>
              </a:solidFill>
              <a:ln w="19050">
                <a:solidFill>
                  <a:schemeClr val="lt1"/>
                </a:solidFill>
              </a:ln>
              <a:effectLst/>
            </c:spPr>
            <c:extLst>
              <c:ext xmlns:c16="http://schemas.microsoft.com/office/drawing/2014/chart" uri="{C3380CC4-5D6E-409C-BE32-E72D297353CC}">
                <c16:uniqueId val="{00000007-A27D-4E1A-8E1E-D5F90F135A97}"/>
              </c:ext>
            </c:extLst>
          </c:dPt>
          <c:dLbls>
            <c:dLbl>
              <c:idx val="0"/>
              <c:layout/>
              <c:tx>
                <c:rich>
                  <a:bodyPr/>
                  <a:lstStyle/>
                  <a:p>
                    <a:fld id="{A074D2C7-29F8-4838-861B-0DF0FEFC1F30}"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27D-4E1A-8E1E-D5F90F135A97}"/>
                </c:ext>
              </c:extLst>
            </c:dLbl>
            <c:dLbl>
              <c:idx val="1"/>
              <c:layout>
                <c:manualLayout>
                  <c:x val="-0.13662817147856518"/>
                  <c:y val="0.10474336541265675"/>
                </c:manualLayout>
              </c:layout>
              <c:tx>
                <c:rich>
                  <a:bodyPr/>
                  <a:lstStyle/>
                  <a:p>
                    <a:fld id="{5031E98F-28F5-4BCF-A738-DB393A4B80F3}" type="VALUE">
                      <a:rPr lang="en-US" sz="1200"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27D-4E1A-8E1E-D5F90F135A97}"/>
                </c:ext>
              </c:extLst>
            </c:dLbl>
            <c:dLbl>
              <c:idx val="2"/>
              <c:layout/>
              <c:tx>
                <c:rich>
                  <a:bodyPr/>
                  <a:lstStyle/>
                  <a:p>
                    <a:r>
                      <a:rPr lang="en-US" sz="1200" b="1" dirty="0" smtClean="0"/>
                      <a:t>$15,750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7D-4E1A-8E1E-D5F90F135A97}"/>
                </c:ext>
              </c:extLst>
            </c:dLbl>
            <c:dLbl>
              <c:idx val="3"/>
              <c:layout>
                <c:manualLayout>
                  <c:x val="0.13518044619422573"/>
                  <c:y val="-0.11480242053076699"/>
                </c:manualLayout>
              </c:layout>
              <c:tx>
                <c:rich>
                  <a:bodyPr/>
                  <a:lstStyle/>
                  <a:p>
                    <a:r>
                      <a:rPr lang="en-US" sz="1200" b="1" dirty="0" smtClean="0">
                        <a:solidFill>
                          <a:schemeClr val="bg1"/>
                        </a:solidFill>
                      </a:rPr>
                      <a:t>$75,000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27D-4E1A-8E1E-D5F90F135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Sheet1!$A$3:$A$6</c:f>
              <c:strCache>
                <c:ptCount val="4"/>
                <c:pt idx="0">
                  <c:v>WSRF Metro BRT</c:v>
                </c:pt>
                <c:pt idx="1">
                  <c:v>WSRF Statewide</c:v>
                </c:pt>
                <c:pt idx="2">
                  <c:v>Match In-Kind</c:v>
                </c:pt>
                <c:pt idx="3">
                  <c:v>Match Sponsorships/Grants</c:v>
                </c:pt>
              </c:strCache>
            </c:strRef>
          </c:cat>
          <c:val>
            <c:numRef>
              <c:f>Sheet1!$B$3:$B$6</c:f>
              <c:numCache>
                <c:formatCode>_("$"* #,##0_);_("$"* \(#,##0\);_("$"* "-"??_);_(@_)</c:formatCode>
                <c:ptCount val="4"/>
                <c:pt idx="0">
                  <c:v>5000</c:v>
                </c:pt>
                <c:pt idx="1">
                  <c:v>35000</c:v>
                </c:pt>
                <c:pt idx="2">
                  <c:v>7750</c:v>
                </c:pt>
                <c:pt idx="3">
                  <c:v>83000</c:v>
                </c:pt>
              </c:numCache>
            </c:numRef>
          </c:val>
          <c:extLst>
            <c:ext xmlns:c16="http://schemas.microsoft.com/office/drawing/2014/chart" uri="{C3380CC4-5D6E-409C-BE32-E72D297353CC}">
              <c16:uniqueId val="{00000008-A27D-4E1A-8E1E-D5F90F135A9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88035174988424103"/>
          <c:w val="1"/>
          <c:h val="0.104653206154894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94B25-3F91-4D3F-B260-37D2CF173D5B}" type="doc">
      <dgm:prSet loTypeId="urn:microsoft.com/office/officeart/2005/8/layout/chevron1" loCatId="process" qsTypeId="urn:microsoft.com/office/officeart/2005/8/quickstyle/simple1" qsCatId="simple" csTypeId="urn:microsoft.com/office/officeart/2005/8/colors/accent1_2" csCatId="accent1" phldr="1"/>
      <dgm:spPr/>
    </dgm:pt>
    <dgm:pt modelId="{140DAF77-F6E0-45B1-B009-D71134E138BF}">
      <dgm:prSet phldrT="[Text]"/>
      <dgm:spPr>
        <a:solidFill>
          <a:srgbClr val="84BD00"/>
        </a:solidFill>
      </dgm:spPr>
      <dgm:t>
        <a:bodyPr/>
        <a:lstStyle/>
        <a:p>
          <a:r>
            <a:rPr lang="en-US" dirty="0" smtClean="0"/>
            <a:t>Outreach to PEPO, BRT</a:t>
          </a:r>
          <a:endParaRPr lang="en-US" dirty="0"/>
        </a:p>
      </dgm:t>
    </dgm:pt>
    <dgm:pt modelId="{54BD42F9-3C41-45ED-9211-C280C5EB77AE}" type="parTrans" cxnId="{CE6C7961-CD07-40C0-8288-B9D7046F58BC}">
      <dgm:prSet/>
      <dgm:spPr/>
      <dgm:t>
        <a:bodyPr/>
        <a:lstStyle/>
        <a:p>
          <a:endParaRPr lang="en-US"/>
        </a:p>
      </dgm:t>
    </dgm:pt>
    <dgm:pt modelId="{B098B0D6-0F07-498E-B9D4-562DEEE176FF}" type="sibTrans" cxnId="{CE6C7961-CD07-40C0-8288-B9D7046F58BC}">
      <dgm:prSet/>
      <dgm:spPr/>
      <dgm:t>
        <a:bodyPr/>
        <a:lstStyle/>
        <a:p>
          <a:endParaRPr lang="en-US"/>
        </a:p>
      </dgm:t>
    </dgm:pt>
    <dgm:pt modelId="{0657E1C7-011C-43DE-B0D1-9D237F7BF08C}">
      <dgm:prSet phldrT="[Text]"/>
      <dgm:spPr>
        <a:solidFill>
          <a:srgbClr val="195482"/>
        </a:solidFill>
      </dgm:spPr>
      <dgm:t>
        <a:bodyPr/>
        <a:lstStyle/>
        <a:p>
          <a:r>
            <a:rPr lang="en-US" dirty="0" smtClean="0"/>
            <a:t>Decide date, mode, location(s)</a:t>
          </a:r>
          <a:endParaRPr lang="en-US" dirty="0"/>
        </a:p>
      </dgm:t>
    </dgm:pt>
    <dgm:pt modelId="{0D2D1142-5950-452E-9CF6-E64ED5760D8D}" type="parTrans" cxnId="{83DFA56F-A2E7-4892-971C-FDB520E97462}">
      <dgm:prSet/>
      <dgm:spPr/>
      <dgm:t>
        <a:bodyPr/>
        <a:lstStyle/>
        <a:p>
          <a:endParaRPr lang="en-US"/>
        </a:p>
      </dgm:t>
    </dgm:pt>
    <dgm:pt modelId="{D977EB6D-50F0-47F5-9BE8-BD5F4048F514}" type="sibTrans" cxnId="{83DFA56F-A2E7-4892-971C-FDB520E97462}">
      <dgm:prSet/>
      <dgm:spPr/>
      <dgm:t>
        <a:bodyPr/>
        <a:lstStyle/>
        <a:p>
          <a:endParaRPr lang="en-US"/>
        </a:p>
      </dgm:t>
    </dgm:pt>
    <dgm:pt modelId="{3DC1D2B8-B3F9-4E9D-B8DE-E3BA81332BD9}">
      <dgm:prSet phldrT="[Text]"/>
      <dgm:spPr>
        <a:solidFill>
          <a:srgbClr val="195482"/>
        </a:solidFill>
      </dgm:spPr>
      <dgm:t>
        <a:bodyPr/>
        <a:lstStyle/>
        <a:p>
          <a:r>
            <a:rPr lang="en-US" dirty="0" smtClean="0"/>
            <a:t>Arrange local logistics</a:t>
          </a:r>
          <a:endParaRPr lang="en-US" dirty="0"/>
        </a:p>
      </dgm:t>
    </dgm:pt>
    <dgm:pt modelId="{7CB58B5B-BE99-4A09-ABAC-9F7674BD8D7D}" type="parTrans" cxnId="{645C0CE2-E08D-45E6-A35A-00FD0A968DEB}">
      <dgm:prSet/>
      <dgm:spPr/>
      <dgm:t>
        <a:bodyPr/>
        <a:lstStyle/>
        <a:p>
          <a:endParaRPr lang="en-US"/>
        </a:p>
      </dgm:t>
    </dgm:pt>
    <dgm:pt modelId="{6656D749-17E5-4B73-9598-94550E04BADC}" type="sibTrans" cxnId="{645C0CE2-E08D-45E6-A35A-00FD0A968DEB}">
      <dgm:prSet/>
      <dgm:spPr/>
      <dgm:t>
        <a:bodyPr/>
        <a:lstStyle/>
        <a:p>
          <a:endParaRPr lang="en-US"/>
        </a:p>
      </dgm:t>
    </dgm:pt>
    <dgm:pt modelId="{7D2B68E0-F472-42E0-BCA3-41F15DF8DE2F}">
      <dgm:prSet/>
      <dgm:spPr>
        <a:solidFill>
          <a:srgbClr val="195482"/>
        </a:solidFill>
      </dgm:spPr>
      <dgm:t>
        <a:bodyPr/>
        <a:lstStyle/>
        <a:p>
          <a:r>
            <a:rPr lang="en-US" dirty="0" smtClean="0"/>
            <a:t>Contract support as needed</a:t>
          </a:r>
          <a:endParaRPr lang="en-US" dirty="0"/>
        </a:p>
      </dgm:t>
    </dgm:pt>
    <dgm:pt modelId="{263F02B1-35AB-4B27-B7DA-5516B58B6638}" type="parTrans" cxnId="{A0CE0D20-762B-44FD-B723-07328BA9E6C7}">
      <dgm:prSet/>
      <dgm:spPr/>
      <dgm:t>
        <a:bodyPr/>
        <a:lstStyle/>
        <a:p>
          <a:endParaRPr lang="en-US"/>
        </a:p>
      </dgm:t>
    </dgm:pt>
    <dgm:pt modelId="{A67F4658-6EED-4AB0-84AB-3ACA48D87008}" type="sibTrans" cxnId="{A0CE0D20-762B-44FD-B723-07328BA9E6C7}">
      <dgm:prSet/>
      <dgm:spPr/>
      <dgm:t>
        <a:bodyPr/>
        <a:lstStyle/>
        <a:p>
          <a:endParaRPr lang="en-US"/>
        </a:p>
      </dgm:t>
    </dgm:pt>
    <dgm:pt modelId="{A8459782-4DF5-4929-AEAA-A68AB2099E29}">
      <dgm:prSet phldrT="[Text]"/>
      <dgm:spPr>
        <a:solidFill>
          <a:srgbClr val="195482"/>
        </a:solidFill>
      </dgm:spPr>
      <dgm:t>
        <a:bodyPr/>
        <a:lstStyle/>
        <a:p>
          <a:r>
            <a:rPr lang="en-US" smtClean="0"/>
            <a:t>Select &amp; Recruit </a:t>
          </a:r>
          <a:r>
            <a:rPr lang="en-US" dirty="0" smtClean="0"/>
            <a:t>Participants</a:t>
          </a:r>
          <a:endParaRPr lang="en-US" dirty="0"/>
        </a:p>
      </dgm:t>
    </dgm:pt>
    <dgm:pt modelId="{FD18213D-774F-429E-85C3-28A5E44C5460}" type="parTrans" cxnId="{A76A6A87-8420-4397-9E92-47593D5B1DD6}">
      <dgm:prSet/>
      <dgm:spPr/>
      <dgm:t>
        <a:bodyPr/>
        <a:lstStyle/>
        <a:p>
          <a:endParaRPr lang="en-US"/>
        </a:p>
      </dgm:t>
    </dgm:pt>
    <dgm:pt modelId="{5FDA46F0-50F2-469E-B371-59FDA087B2CA}" type="sibTrans" cxnId="{A76A6A87-8420-4397-9E92-47593D5B1DD6}">
      <dgm:prSet/>
      <dgm:spPr/>
      <dgm:t>
        <a:bodyPr/>
        <a:lstStyle/>
        <a:p>
          <a:endParaRPr lang="en-US"/>
        </a:p>
      </dgm:t>
    </dgm:pt>
    <dgm:pt modelId="{29134EC5-C9F5-4373-9C9D-6A810272D94C}">
      <dgm:prSet/>
      <dgm:spPr>
        <a:solidFill>
          <a:srgbClr val="195482"/>
        </a:solidFill>
      </dgm:spPr>
      <dgm:t>
        <a:bodyPr/>
        <a:lstStyle/>
        <a:p>
          <a:r>
            <a:rPr lang="en-US" dirty="0" smtClean="0"/>
            <a:t>Deliver and record events </a:t>
          </a:r>
          <a:endParaRPr lang="en-US" dirty="0"/>
        </a:p>
      </dgm:t>
    </dgm:pt>
    <dgm:pt modelId="{49167033-BB8B-4DB3-9827-FFEEB2E7B567}" type="parTrans" cxnId="{FB798F99-6A88-4502-9029-3CB46E826DFC}">
      <dgm:prSet/>
      <dgm:spPr/>
      <dgm:t>
        <a:bodyPr/>
        <a:lstStyle/>
        <a:p>
          <a:endParaRPr lang="en-US"/>
        </a:p>
      </dgm:t>
    </dgm:pt>
    <dgm:pt modelId="{58340869-5073-4439-9D60-78E2E0E26BC2}" type="sibTrans" cxnId="{FB798F99-6A88-4502-9029-3CB46E826DFC}">
      <dgm:prSet/>
      <dgm:spPr/>
      <dgm:t>
        <a:bodyPr/>
        <a:lstStyle/>
        <a:p>
          <a:endParaRPr lang="en-US"/>
        </a:p>
      </dgm:t>
    </dgm:pt>
    <dgm:pt modelId="{4DD60548-6404-4F1F-BFD2-312447421834}" type="pres">
      <dgm:prSet presAssocID="{99094B25-3F91-4D3F-B260-37D2CF173D5B}" presName="Name0" presStyleCnt="0">
        <dgm:presLayoutVars>
          <dgm:dir/>
          <dgm:animLvl val="lvl"/>
          <dgm:resizeHandles val="exact"/>
        </dgm:presLayoutVars>
      </dgm:prSet>
      <dgm:spPr/>
    </dgm:pt>
    <dgm:pt modelId="{133F4E2C-074B-4668-A547-52043F129B34}" type="pres">
      <dgm:prSet presAssocID="{140DAF77-F6E0-45B1-B009-D71134E138BF}" presName="parTxOnly" presStyleLbl="node1" presStyleIdx="0" presStyleCnt="6">
        <dgm:presLayoutVars>
          <dgm:chMax val="0"/>
          <dgm:chPref val="0"/>
          <dgm:bulletEnabled val="1"/>
        </dgm:presLayoutVars>
      </dgm:prSet>
      <dgm:spPr/>
      <dgm:t>
        <a:bodyPr/>
        <a:lstStyle/>
        <a:p>
          <a:endParaRPr lang="en-US"/>
        </a:p>
      </dgm:t>
    </dgm:pt>
    <dgm:pt modelId="{1680EB4A-E14E-4ACB-85D2-12DA658337F7}" type="pres">
      <dgm:prSet presAssocID="{B098B0D6-0F07-498E-B9D4-562DEEE176FF}" presName="parTxOnlySpace" presStyleCnt="0"/>
      <dgm:spPr/>
    </dgm:pt>
    <dgm:pt modelId="{DFDD0D42-2B88-485C-86A4-24C493316BCB}" type="pres">
      <dgm:prSet presAssocID="{0657E1C7-011C-43DE-B0D1-9D237F7BF08C}" presName="parTxOnly" presStyleLbl="node1" presStyleIdx="1" presStyleCnt="6">
        <dgm:presLayoutVars>
          <dgm:chMax val="0"/>
          <dgm:chPref val="0"/>
          <dgm:bulletEnabled val="1"/>
        </dgm:presLayoutVars>
      </dgm:prSet>
      <dgm:spPr/>
      <dgm:t>
        <a:bodyPr/>
        <a:lstStyle/>
        <a:p>
          <a:endParaRPr lang="en-US"/>
        </a:p>
      </dgm:t>
    </dgm:pt>
    <dgm:pt modelId="{A2D9C672-E70E-4A55-A0B1-F6DA7DD18F58}" type="pres">
      <dgm:prSet presAssocID="{D977EB6D-50F0-47F5-9BE8-BD5F4048F514}" presName="parTxOnlySpace" presStyleCnt="0"/>
      <dgm:spPr/>
    </dgm:pt>
    <dgm:pt modelId="{E47B257D-49B4-4E8A-8BA8-895BBD0FF318}" type="pres">
      <dgm:prSet presAssocID="{7D2B68E0-F472-42E0-BCA3-41F15DF8DE2F}" presName="parTxOnly" presStyleLbl="node1" presStyleIdx="2" presStyleCnt="6">
        <dgm:presLayoutVars>
          <dgm:chMax val="0"/>
          <dgm:chPref val="0"/>
          <dgm:bulletEnabled val="1"/>
        </dgm:presLayoutVars>
      </dgm:prSet>
      <dgm:spPr/>
      <dgm:t>
        <a:bodyPr/>
        <a:lstStyle/>
        <a:p>
          <a:endParaRPr lang="en-US"/>
        </a:p>
      </dgm:t>
    </dgm:pt>
    <dgm:pt modelId="{B1641CEC-1141-46CD-958B-7A49B9BC2B99}" type="pres">
      <dgm:prSet presAssocID="{A67F4658-6EED-4AB0-84AB-3ACA48D87008}" presName="parTxOnlySpace" presStyleCnt="0"/>
      <dgm:spPr/>
    </dgm:pt>
    <dgm:pt modelId="{F2FC2DE7-AD64-4426-81AB-63247CCF0FF7}" type="pres">
      <dgm:prSet presAssocID="{3DC1D2B8-B3F9-4E9D-B8DE-E3BA81332BD9}" presName="parTxOnly" presStyleLbl="node1" presStyleIdx="3" presStyleCnt="6">
        <dgm:presLayoutVars>
          <dgm:chMax val="0"/>
          <dgm:chPref val="0"/>
          <dgm:bulletEnabled val="1"/>
        </dgm:presLayoutVars>
      </dgm:prSet>
      <dgm:spPr/>
      <dgm:t>
        <a:bodyPr/>
        <a:lstStyle/>
        <a:p>
          <a:endParaRPr lang="en-US"/>
        </a:p>
      </dgm:t>
    </dgm:pt>
    <dgm:pt modelId="{AD723B07-7A54-4CAC-9790-CA49711BEF95}" type="pres">
      <dgm:prSet presAssocID="{6656D749-17E5-4B73-9598-94550E04BADC}" presName="parTxOnlySpace" presStyleCnt="0"/>
      <dgm:spPr/>
    </dgm:pt>
    <dgm:pt modelId="{B78A25FF-A8AC-4F1F-B34C-A026F35F0849}" type="pres">
      <dgm:prSet presAssocID="{A8459782-4DF5-4929-AEAA-A68AB2099E29}" presName="parTxOnly" presStyleLbl="node1" presStyleIdx="4" presStyleCnt="6">
        <dgm:presLayoutVars>
          <dgm:chMax val="0"/>
          <dgm:chPref val="0"/>
          <dgm:bulletEnabled val="1"/>
        </dgm:presLayoutVars>
      </dgm:prSet>
      <dgm:spPr/>
      <dgm:t>
        <a:bodyPr/>
        <a:lstStyle/>
        <a:p>
          <a:endParaRPr lang="en-US"/>
        </a:p>
      </dgm:t>
    </dgm:pt>
    <dgm:pt modelId="{4A024D7D-7F0D-4F65-9E1D-DABFEFAA2835}" type="pres">
      <dgm:prSet presAssocID="{5FDA46F0-50F2-469E-B371-59FDA087B2CA}" presName="parTxOnlySpace" presStyleCnt="0"/>
      <dgm:spPr/>
    </dgm:pt>
    <dgm:pt modelId="{13F5E2F9-1475-4205-8DE7-DDBFE2B2BD05}" type="pres">
      <dgm:prSet presAssocID="{29134EC5-C9F5-4373-9C9D-6A810272D94C}" presName="parTxOnly" presStyleLbl="node1" presStyleIdx="5" presStyleCnt="6">
        <dgm:presLayoutVars>
          <dgm:chMax val="0"/>
          <dgm:chPref val="0"/>
          <dgm:bulletEnabled val="1"/>
        </dgm:presLayoutVars>
      </dgm:prSet>
      <dgm:spPr/>
      <dgm:t>
        <a:bodyPr/>
        <a:lstStyle/>
        <a:p>
          <a:endParaRPr lang="en-US"/>
        </a:p>
      </dgm:t>
    </dgm:pt>
  </dgm:ptLst>
  <dgm:cxnLst>
    <dgm:cxn modelId="{A76A6A87-8420-4397-9E92-47593D5B1DD6}" srcId="{99094B25-3F91-4D3F-B260-37D2CF173D5B}" destId="{A8459782-4DF5-4929-AEAA-A68AB2099E29}" srcOrd="4" destOrd="0" parTransId="{FD18213D-774F-429E-85C3-28A5E44C5460}" sibTransId="{5FDA46F0-50F2-469E-B371-59FDA087B2CA}"/>
    <dgm:cxn modelId="{25BB151B-E25B-4424-A1DF-A28E3610D253}" type="presOf" srcId="{7D2B68E0-F472-42E0-BCA3-41F15DF8DE2F}" destId="{E47B257D-49B4-4E8A-8BA8-895BBD0FF318}" srcOrd="0" destOrd="0" presId="urn:microsoft.com/office/officeart/2005/8/layout/chevron1"/>
    <dgm:cxn modelId="{0504A2B8-AA35-4E6B-9EB6-0AC166486AEB}" type="presOf" srcId="{0657E1C7-011C-43DE-B0D1-9D237F7BF08C}" destId="{DFDD0D42-2B88-485C-86A4-24C493316BCB}" srcOrd="0" destOrd="0" presId="urn:microsoft.com/office/officeart/2005/8/layout/chevron1"/>
    <dgm:cxn modelId="{95C46B75-ACF6-44F3-80EA-2FEC6E773257}" type="presOf" srcId="{A8459782-4DF5-4929-AEAA-A68AB2099E29}" destId="{B78A25FF-A8AC-4F1F-B34C-A026F35F0849}" srcOrd="0" destOrd="0" presId="urn:microsoft.com/office/officeart/2005/8/layout/chevron1"/>
    <dgm:cxn modelId="{83DFA56F-A2E7-4892-971C-FDB520E97462}" srcId="{99094B25-3F91-4D3F-B260-37D2CF173D5B}" destId="{0657E1C7-011C-43DE-B0D1-9D237F7BF08C}" srcOrd="1" destOrd="0" parTransId="{0D2D1142-5950-452E-9CF6-E64ED5760D8D}" sibTransId="{D977EB6D-50F0-47F5-9BE8-BD5F4048F514}"/>
    <dgm:cxn modelId="{CE6C7961-CD07-40C0-8288-B9D7046F58BC}" srcId="{99094B25-3F91-4D3F-B260-37D2CF173D5B}" destId="{140DAF77-F6E0-45B1-B009-D71134E138BF}" srcOrd="0" destOrd="0" parTransId="{54BD42F9-3C41-45ED-9211-C280C5EB77AE}" sibTransId="{B098B0D6-0F07-498E-B9D4-562DEEE176FF}"/>
    <dgm:cxn modelId="{CAB0C5CD-C985-4B66-9BCD-C2249F2C456D}" type="presOf" srcId="{3DC1D2B8-B3F9-4E9D-B8DE-E3BA81332BD9}" destId="{F2FC2DE7-AD64-4426-81AB-63247CCF0FF7}" srcOrd="0" destOrd="0" presId="urn:microsoft.com/office/officeart/2005/8/layout/chevron1"/>
    <dgm:cxn modelId="{FB798F99-6A88-4502-9029-3CB46E826DFC}" srcId="{99094B25-3F91-4D3F-B260-37D2CF173D5B}" destId="{29134EC5-C9F5-4373-9C9D-6A810272D94C}" srcOrd="5" destOrd="0" parTransId="{49167033-BB8B-4DB3-9827-FFEEB2E7B567}" sibTransId="{58340869-5073-4439-9D60-78E2E0E26BC2}"/>
    <dgm:cxn modelId="{A0CE0D20-762B-44FD-B723-07328BA9E6C7}" srcId="{99094B25-3F91-4D3F-B260-37D2CF173D5B}" destId="{7D2B68E0-F472-42E0-BCA3-41F15DF8DE2F}" srcOrd="2" destOrd="0" parTransId="{263F02B1-35AB-4B27-B7DA-5516B58B6638}" sibTransId="{A67F4658-6EED-4AB0-84AB-3ACA48D87008}"/>
    <dgm:cxn modelId="{69416449-E309-4C80-8C10-98052F9AEA4A}" type="presOf" srcId="{99094B25-3F91-4D3F-B260-37D2CF173D5B}" destId="{4DD60548-6404-4F1F-BFD2-312447421834}" srcOrd="0" destOrd="0" presId="urn:microsoft.com/office/officeart/2005/8/layout/chevron1"/>
    <dgm:cxn modelId="{645C0CE2-E08D-45E6-A35A-00FD0A968DEB}" srcId="{99094B25-3F91-4D3F-B260-37D2CF173D5B}" destId="{3DC1D2B8-B3F9-4E9D-B8DE-E3BA81332BD9}" srcOrd="3" destOrd="0" parTransId="{7CB58B5B-BE99-4A09-ABAC-9F7674BD8D7D}" sibTransId="{6656D749-17E5-4B73-9598-94550E04BADC}"/>
    <dgm:cxn modelId="{4BB7D9CF-4EF2-430B-9FA9-8A26F1C98269}" type="presOf" srcId="{29134EC5-C9F5-4373-9C9D-6A810272D94C}" destId="{13F5E2F9-1475-4205-8DE7-DDBFE2B2BD05}" srcOrd="0" destOrd="0" presId="urn:microsoft.com/office/officeart/2005/8/layout/chevron1"/>
    <dgm:cxn modelId="{DC6C9FB5-A6DE-4EFF-8093-1FDEB9F8800D}" type="presOf" srcId="{140DAF77-F6E0-45B1-B009-D71134E138BF}" destId="{133F4E2C-074B-4668-A547-52043F129B34}" srcOrd="0" destOrd="0" presId="urn:microsoft.com/office/officeart/2005/8/layout/chevron1"/>
    <dgm:cxn modelId="{CD872692-E4EF-47EC-A46D-AD37E99F9F39}" type="presParOf" srcId="{4DD60548-6404-4F1F-BFD2-312447421834}" destId="{133F4E2C-074B-4668-A547-52043F129B34}" srcOrd="0" destOrd="0" presId="urn:microsoft.com/office/officeart/2005/8/layout/chevron1"/>
    <dgm:cxn modelId="{F2D300C3-DB5D-4991-B930-472245CE9CE1}" type="presParOf" srcId="{4DD60548-6404-4F1F-BFD2-312447421834}" destId="{1680EB4A-E14E-4ACB-85D2-12DA658337F7}" srcOrd="1" destOrd="0" presId="urn:microsoft.com/office/officeart/2005/8/layout/chevron1"/>
    <dgm:cxn modelId="{A9DDBF43-872A-4F06-A21E-CFBF20A304D8}" type="presParOf" srcId="{4DD60548-6404-4F1F-BFD2-312447421834}" destId="{DFDD0D42-2B88-485C-86A4-24C493316BCB}" srcOrd="2" destOrd="0" presId="urn:microsoft.com/office/officeart/2005/8/layout/chevron1"/>
    <dgm:cxn modelId="{72509385-7436-4014-BA58-268D0CAE0035}" type="presParOf" srcId="{4DD60548-6404-4F1F-BFD2-312447421834}" destId="{A2D9C672-E70E-4A55-A0B1-F6DA7DD18F58}" srcOrd="3" destOrd="0" presId="urn:microsoft.com/office/officeart/2005/8/layout/chevron1"/>
    <dgm:cxn modelId="{B5808B90-2AD4-4D6A-9A34-FFA9569FA35C}" type="presParOf" srcId="{4DD60548-6404-4F1F-BFD2-312447421834}" destId="{E47B257D-49B4-4E8A-8BA8-895BBD0FF318}" srcOrd="4" destOrd="0" presId="urn:microsoft.com/office/officeart/2005/8/layout/chevron1"/>
    <dgm:cxn modelId="{9D7CB338-1522-4C2E-894C-FD8861BB47D8}" type="presParOf" srcId="{4DD60548-6404-4F1F-BFD2-312447421834}" destId="{B1641CEC-1141-46CD-958B-7A49B9BC2B99}" srcOrd="5" destOrd="0" presId="urn:microsoft.com/office/officeart/2005/8/layout/chevron1"/>
    <dgm:cxn modelId="{B19AC77D-483B-4C68-81B1-E9E39F7B9362}" type="presParOf" srcId="{4DD60548-6404-4F1F-BFD2-312447421834}" destId="{F2FC2DE7-AD64-4426-81AB-63247CCF0FF7}" srcOrd="6" destOrd="0" presId="urn:microsoft.com/office/officeart/2005/8/layout/chevron1"/>
    <dgm:cxn modelId="{42C206CC-CD73-4CD6-B171-BFE99FEAFB12}" type="presParOf" srcId="{4DD60548-6404-4F1F-BFD2-312447421834}" destId="{AD723B07-7A54-4CAC-9790-CA49711BEF95}" srcOrd="7" destOrd="0" presId="urn:microsoft.com/office/officeart/2005/8/layout/chevron1"/>
    <dgm:cxn modelId="{13509FE3-61FB-4833-8CF7-613F0C5B5FFF}" type="presParOf" srcId="{4DD60548-6404-4F1F-BFD2-312447421834}" destId="{B78A25FF-A8AC-4F1F-B34C-A026F35F0849}" srcOrd="8" destOrd="0" presId="urn:microsoft.com/office/officeart/2005/8/layout/chevron1"/>
    <dgm:cxn modelId="{CBD1F728-FD7D-4082-9680-FBC1003BB025}" type="presParOf" srcId="{4DD60548-6404-4F1F-BFD2-312447421834}" destId="{4A024D7D-7F0D-4F65-9E1D-DABFEFAA2835}" srcOrd="9" destOrd="0" presId="urn:microsoft.com/office/officeart/2005/8/layout/chevron1"/>
    <dgm:cxn modelId="{93006C78-9192-47BC-BE1D-CAA48DB6D5BE}" type="presParOf" srcId="{4DD60548-6404-4F1F-BFD2-312447421834}" destId="{13F5E2F9-1475-4205-8DE7-DDBFE2B2BD05}"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F4E2C-074B-4668-A547-52043F129B34}">
      <dsp:nvSpPr>
        <dsp:cNvPr id="0" name=""/>
        <dsp:cNvSpPr/>
      </dsp:nvSpPr>
      <dsp:spPr>
        <a:xfrm>
          <a:off x="5794" y="298888"/>
          <a:ext cx="2155587" cy="862235"/>
        </a:xfrm>
        <a:prstGeom prst="chevron">
          <a:avLst/>
        </a:prstGeom>
        <a:solidFill>
          <a:srgbClr val="84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Outreach to PEPO, BRT</a:t>
          </a:r>
          <a:endParaRPr lang="en-US" sz="1900" kern="1200" dirty="0"/>
        </a:p>
      </dsp:txBody>
      <dsp:txXfrm>
        <a:off x="436912" y="298888"/>
        <a:ext cx="1293352" cy="862235"/>
      </dsp:txXfrm>
    </dsp:sp>
    <dsp:sp modelId="{DFDD0D42-2B88-485C-86A4-24C493316BCB}">
      <dsp:nvSpPr>
        <dsp:cNvPr id="0" name=""/>
        <dsp:cNvSpPr/>
      </dsp:nvSpPr>
      <dsp:spPr>
        <a:xfrm>
          <a:off x="1945823" y="298888"/>
          <a:ext cx="2155587" cy="862235"/>
        </a:xfrm>
        <a:prstGeom prst="chevron">
          <a:avLst/>
        </a:prstGeom>
        <a:solidFill>
          <a:srgbClr val="195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Decide date, mode, location(s)</a:t>
          </a:r>
          <a:endParaRPr lang="en-US" sz="1900" kern="1200" dirty="0"/>
        </a:p>
      </dsp:txBody>
      <dsp:txXfrm>
        <a:off x="2376941" y="298888"/>
        <a:ext cx="1293352" cy="862235"/>
      </dsp:txXfrm>
    </dsp:sp>
    <dsp:sp modelId="{E47B257D-49B4-4E8A-8BA8-895BBD0FF318}">
      <dsp:nvSpPr>
        <dsp:cNvPr id="0" name=""/>
        <dsp:cNvSpPr/>
      </dsp:nvSpPr>
      <dsp:spPr>
        <a:xfrm>
          <a:off x="3885852" y="298888"/>
          <a:ext cx="2155587" cy="862235"/>
        </a:xfrm>
        <a:prstGeom prst="chevron">
          <a:avLst/>
        </a:prstGeom>
        <a:solidFill>
          <a:srgbClr val="195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Contract support as needed</a:t>
          </a:r>
          <a:endParaRPr lang="en-US" sz="1900" kern="1200" dirty="0"/>
        </a:p>
      </dsp:txBody>
      <dsp:txXfrm>
        <a:off x="4316970" y="298888"/>
        <a:ext cx="1293352" cy="862235"/>
      </dsp:txXfrm>
    </dsp:sp>
    <dsp:sp modelId="{F2FC2DE7-AD64-4426-81AB-63247CCF0FF7}">
      <dsp:nvSpPr>
        <dsp:cNvPr id="0" name=""/>
        <dsp:cNvSpPr/>
      </dsp:nvSpPr>
      <dsp:spPr>
        <a:xfrm>
          <a:off x="5825881" y="298888"/>
          <a:ext cx="2155587" cy="862235"/>
        </a:xfrm>
        <a:prstGeom prst="chevron">
          <a:avLst/>
        </a:prstGeom>
        <a:solidFill>
          <a:srgbClr val="195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Arrange local logistics</a:t>
          </a:r>
          <a:endParaRPr lang="en-US" sz="1900" kern="1200" dirty="0"/>
        </a:p>
      </dsp:txBody>
      <dsp:txXfrm>
        <a:off x="6256999" y="298888"/>
        <a:ext cx="1293352" cy="862235"/>
      </dsp:txXfrm>
    </dsp:sp>
    <dsp:sp modelId="{B78A25FF-A8AC-4F1F-B34C-A026F35F0849}">
      <dsp:nvSpPr>
        <dsp:cNvPr id="0" name=""/>
        <dsp:cNvSpPr/>
      </dsp:nvSpPr>
      <dsp:spPr>
        <a:xfrm>
          <a:off x="7765910" y="298888"/>
          <a:ext cx="2155587" cy="862235"/>
        </a:xfrm>
        <a:prstGeom prst="chevron">
          <a:avLst/>
        </a:prstGeom>
        <a:solidFill>
          <a:srgbClr val="195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smtClean="0"/>
            <a:t>Select &amp; Recruit </a:t>
          </a:r>
          <a:r>
            <a:rPr lang="en-US" sz="1900" kern="1200" dirty="0" smtClean="0"/>
            <a:t>Participants</a:t>
          </a:r>
          <a:endParaRPr lang="en-US" sz="1900" kern="1200" dirty="0"/>
        </a:p>
      </dsp:txBody>
      <dsp:txXfrm>
        <a:off x="8197028" y="298888"/>
        <a:ext cx="1293352" cy="862235"/>
      </dsp:txXfrm>
    </dsp:sp>
    <dsp:sp modelId="{13F5E2F9-1475-4205-8DE7-DDBFE2B2BD05}">
      <dsp:nvSpPr>
        <dsp:cNvPr id="0" name=""/>
        <dsp:cNvSpPr/>
      </dsp:nvSpPr>
      <dsp:spPr>
        <a:xfrm>
          <a:off x="9705939" y="298888"/>
          <a:ext cx="2155587" cy="862235"/>
        </a:xfrm>
        <a:prstGeom prst="chevron">
          <a:avLst/>
        </a:prstGeom>
        <a:solidFill>
          <a:srgbClr val="195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Deliver and record events </a:t>
          </a:r>
          <a:endParaRPr lang="en-US" sz="1900" kern="1200" dirty="0"/>
        </a:p>
      </dsp:txBody>
      <dsp:txXfrm>
        <a:off x="10137057" y="298888"/>
        <a:ext cx="1293352" cy="8622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880F9-9FC8-6B47-876E-AD1BAF7BF976}"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86A84-ACA0-3249-B19F-1CD96385A2E3}" type="slidenum">
              <a:rPr lang="en-US" smtClean="0"/>
              <a:t>‹#›</a:t>
            </a:fld>
            <a:endParaRPr lang="en-US"/>
          </a:p>
        </p:txBody>
      </p:sp>
    </p:spTree>
    <p:extLst>
      <p:ext uri="{BB962C8B-B14F-4D97-AF65-F5344CB8AC3E}">
        <p14:creationId xmlns:p14="http://schemas.microsoft.com/office/powerpoint/2010/main" val="18662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1</a:t>
            </a:fld>
            <a:endParaRPr lang="en-US"/>
          </a:p>
        </p:txBody>
      </p:sp>
    </p:spTree>
    <p:extLst>
      <p:ext uri="{BB962C8B-B14F-4D97-AF65-F5344CB8AC3E}">
        <p14:creationId xmlns:p14="http://schemas.microsoft.com/office/powerpoint/2010/main" val="349761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ea typeface="Calibri" panose="020F0502020204030204" pitchFamily="34" charset="0"/>
                <a:cs typeface="Arial" panose="020B0604020202020204" pitchFamily="34" charset="0"/>
              </a:rPr>
              <a:t>Digging</a:t>
            </a:r>
            <a:r>
              <a:rPr lang="en-US" baseline="0" dirty="0" smtClean="0">
                <a:latin typeface="Arial" panose="020B0604020202020204" pitchFamily="34" charset="0"/>
                <a:ea typeface="Calibri" panose="020F0502020204030204" pitchFamily="34" charset="0"/>
                <a:cs typeface="Arial" panose="020B0604020202020204" pitchFamily="34" charset="0"/>
              </a:rPr>
              <a:t> in a little deeper to the goals/objectives of Water ’22 specifically, we see the following: </a:t>
            </a:r>
            <a:r>
              <a:rPr lang="en-US" dirty="0" smtClean="0">
                <a:latin typeface="Arial" panose="020B0604020202020204" pitchFamily="34" charset="0"/>
                <a:ea typeface="Calibri" panose="020F0502020204030204" pitchFamily="34" charset="0"/>
                <a:cs typeface="Arial" panose="020B0604020202020204" pitchFamily="34" charset="0"/>
              </a:rPr>
              <a:t>The overall project objective will be to engage and motivate Coloradans to take an active role in water stewardship in their communities through a statewide celebration of water’s role in shaping Colorado that raises awareness and points to additional educational resources and opportunities</a:t>
            </a:r>
            <a:r>
              <a:rPr lang="en-US" dirty="0" smtClean="0">
                <a:solidFill>
                  <a:schemeClr val="bg1"/>
                </a:solidFill>
                <a:latin typeface="AvenirNext LT Pro Regular" panose="020B0504020202020204" pitchFamily="34" charset="0"/>
              </a:rPr>
              <a:t> </a:t>
            </a:r>
          </a:p>
          <a:p>
            <a:endParaRPr lang="en-US" dirty="0" smtClean="0">
              <a:solidFill>
                <a:schemeClr val="bg1"/>
              </a:solidFill>
              <a:latin typeface="AvenirNext LT Pro Regular" panose="020B0504020202020204" pitchFamily="34" charset="0"/>
            </a:endParaRPr>
          </a:p>
          <a:p>
            <a:r>
              <a:rPr lang="en-US" dirty="0" smtClean="0">
                <a:solidFill>
                  <a:schemeClr val="bg1"/>
                </a:solidFill>
                <a:latin typeface="AvenirNext LT Pro Regular" panose="020B0504020202020204" pitchFamily="34" charset="0"/>
              </a:rPr>
              <a:t>SWEAP Outcome 1 (Awareness outcome): “The proportion of Coloradans in each river basin who can identify how water supports their quality of life, as well as the threats to and potential solutions for a sustainable water supply, increases.”</a:t>
            </a:r>
          </a:p>
          <a:p>
            <a:r>
              <a:rPr lang="en-US" dirty="0" smtClean="0">
                <a:solidFill>
                  <a:schemeClr val="bg1"/>
                </a:solidFill>
                <a:latin typeface="AvenirNext LT Pro Regular" panose="020B0504020202020204" pitchFamily="34" charset="0"/>
              </a:rPr>
              <a:t> </a:t>
            </a:r>
          </a:p>
          <a:p>
            <a:r>
              <a:rPr lang="en-US" dirty="0" smtClean="0">
                <a:solidFill>
                  <a:schemeClr val="bg1"/>
                </a:solidFill>
                <a:latin typeface="AvenirNext LT Pro Regular" panose="020B0504020202020204" pitchFamily="34" charset="0"/>
              </a:rPr>
              <a:t>SWEAP Outcome 5 (Behavior change outcome): “Participation in community discourse and decision processes about water at the state, regional and local levels increases.”</a:t>
            </a:r>
          </a:p>
          <a:p>
            <a:r>
              <a:rPr lang="en-US" dirty="0" smtClean="0">
                <a:solidFill>
                  <a:schemeClr val="bg1"/>
                </a:solidFill>
                <a:latin typeface="AvenirNext LT Pro Regular" panose="020B0504020202020204" pitchFamily="34" charset="0"/>
              </a:rPr>
              <a:t> </a:t>
            </a:r>
          </a:p>
          <a:p>
            <a:r>
              <a:rPr lang="en-US" dirty="0" smtClean="0">
                <a:solidFill>
                  <a:schemeClr val="bg1"/>
                </a:solidFill>
                <a:latin typeface="AvenirNext LT Pro Regular" panose="020B0504020202020204" pitchFamily="34" charset="0"/>
              </a:rPr>
              <a:t>SWEAP Outcome 7 (Behavior change outcome): “The proportion of Coloradans in each river basin that are demonstrating sustainable water behaviors increases.”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27F34A-C19A-4B6B-B984-001C2D79AAD2}" type="slidenum">
              <a:rPr lang="en-US" smtClean="0"/>
              <a:t>10</a:t>
            </a:fld>
            <a:endParaRPr lang="en-US"/>
          </a:p>
        </p:txBody>
      </p:sp>
    </p:spTree>
    <p:extLst>
      <p:ext uri="{BB962C8B-B14F-4D97-AF65-F5344CB8AC3E}">
        <p14:creationId xmlns:p14="http://schemas.microsoft.com/office/powerpoint/2010/main" val="236062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specific</a:t>
            </a:r>
            <a:r>
              <a:rPr lang="en-US" baseline="0" dirty="0" smtClean="0"/>
              <a:t> things we are committed to producing in our grant, but also see as critical to laying the foundation for a shared campaign. We will be inviting participating entities to pick up the base materials and run with them…make them what they want/need them to be. Pulling in from other created and complimentary content or materials from efforts such as For the Love of Colorado which is working on a  “We have a water plan” series of video shorts. Amplify existing materials and efforts…point people to the Basin Roundtable websites, etc. In terms of developing that shared statewide messaging, we think it will likely be something really foundational emphasizing water as a shared resource that connects us all. But we’re going to be working to be as creative as possible and leaning on experts to advise on what is going to capture people’s attention.  </a:t>
            </a:r>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11</a:t>
            </a:fld>
            <a:endParaRPr lang="en-US"/>
          </a:p>
        </p:txBody>
      </p:sp>
    </p:spTree>
    <p:extLst>
      <p:ext uri="{BB962C8B-B14F-4D97-AF65-F5344CB8AC3E}">
        <p14:creationId xmlns:p14="http://schemas.microsoft.com/office/powerpoint/2010/main" val="269454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2012</a:t>
            </a:r>
            <a:r>
              <a:rPr lang="en-US" baseline="0" dirty="0" smtClean="0"/>
              <a:t> was approx. $130K with support from 53 different donors. Submitted a WSRF grant back in April, and have support from the Metro BRT as a local sponsor at $5K to match a statewide request of $35K. This gave us the confidence to begin pursuing this project in earnest, where significant additional </a:t>
            </a:r>
            <a:r>
              <a:rPr lang="en-US" baseline="0" dirty="0" err="1" smtClean="0"/>
              <a:t>fundarising</a:t>
            </a:r>
            <a:r>
              <a:rPr lang="en-US" baseline="0" dirty="0" smtClean="0"/>
              <a:t> will still be required.  </a:t>
            </a:r>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12</a:t>
            </a:fld>
            <a:endParaRPr lang="en-US"/>
          </a:p>
        </p:txBody>
      </p:sp>
    </p:spTree>
    <p:extLst>
      <p:ext uri="{BB962C8B-B14F-4D97-AF65-F5344CB8AC3E}">
        <p14:creationId xmlns:p14="http://schemas.microsoft.com/office/powerpoint/2010/main" val="241470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a little bit of a late start, but we aren’t starting from scratch. We’ve done this before. We can learn from what was done in Water 2012 and recreate what was successful, and either discard or improve upon what wasn’t </a:t>
            </a:r>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13</a:t>
            </a:fld>
            <a:endParaRPr lang="en-US"/>
          </a:p>
        </p:txBody>
      </p:sp>
    </p:spTree>
    <p:extLst>
      <p:ext uri="{BB962C8B-B14F-4D97-AF65-F5344CB8AC3E}">
        <p14:creationId xmlns:p14="http://schemas.microsoft.com/office/powerpoint/2010/main" val="108304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a little bit of a late start, but we aren’t starting from scratch. We’ve done this before. We can learn from what was done in Water 2012 and recreate what was successful, and either discard or improve upon what wasn’t </a:t>
            </a:r>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14</a:t>
            </a:fld>
            <a:endParaRPr lang="en-US"/>
          </a:p>
        </p:txBody>
      </p:sp>
    </p:spTree>
    <p:extLst>
      <p:ext uri="{BB962C8B-B14F-4D97-AF65-F5344CB8AC3E}">
        <p14:creationId xmlns:p14="http://schemas.microsoft.com/office/powerpoint/2010/main" val="211691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a little bit of a late start, but we aren’t starting from scratch. We’ve done this before. We can learn from what was done in Water 2012 and recreate what was successful, and either discard or improve upon what wasn’t </a:t>
            </a:r>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15</a:t>
            </a:fld>
            <a:endParaRPr lang="en-US"/>
          </a:p>
        </p:txBody>
      </p:sp>
    </p:spTree>
    <p:extLst>
      <p:ext uri="{BB962C8B-B14F-4D97-AF65-F5344CB8AC3E}">
        <p14:creationId xmlns:p14="http://schemas.microsoft.com/office/powerpoint/2010/main" val="63787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86A84-ACA0-3249-B19F-1CD96385A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43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86A84-ACA0-3249-B19F-1CD96385A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22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work together on SWEAP.  Please reach</a:t>
            </a:r>
            <a:r>
              <a:rPr lang="en-US" baseline="0" dirty="0" smtClean="0"/>
              <a:t> out and connect with us using the contact information on this slide.  Contact Jayla Poppleton or myself, Scott Williamson.  Thank you for taking the time to learn about SWEAP.  We look forward to connecting with you soon.</a:t>
            </a:r>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18</a:t>
            </a:fld>
            <a:endParaRPr lang="en-US"/>
          </a:p>
        </p:txBody>
      </p:sp>
    </p:spTree>
    <p:extLst>
      <p:ext uri="{BB962C8B-B14F-4D97-AF65-F5344CB8AC3E}">
        <p14:creationId xmlns:p14="http://schemas.microsoft.com/office/powerpoint/2010/main" val="251503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27F34A-C19A-4B6B-B984-001C2D79AAD2}" type="slidenum">
              <a:rPr lang="en-US" smtClean="0"/>
              <a:t>2</a:t>
            </a:fld>
            <a:endParaRPr lang="en-US"/>
          </a:p>
        </p:txBody>
      </p:sp>
    </p:spTree>
    <p:extLst>
      <p:ext uri="{BB962C8B-B14F-4D97-AF65-F5344CB8AC3E}">
        <p14:creationId xmlns:p14="http://schemas.microsoft.com/office/powerpoint/2010/main" val="371896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a time when you became aware of something that really piqued</a:t>
            </a:r>
            <a:r>
              <a:rPr lang="en-US" baseline="0" dirty="0" smtClean="0"/>
              <a:t> your interest, caught your attention, and activated you to make some kind of change or commitment. </a:t>
            </a:r>
            <a:r>
              <a:rPr lang="en-US" dirty="0" smtClean="0"/>
              <a:t>Public</a:t>
            </a:r>
            <a:r>
              <a:rPr lang="en-US" baseline="0" dirty="0" smtClean="0"/>
              <a:t> education, participation and outreach involves awareness building. And for </a:t>
            </a:r>
            <a:r>
              <a:rPr lang="en-US" baseline="0" dirty="0" err="1" smtClean="0"/>
              <a:t>WEco</a:t>
            </a:r>
            <a:r>
              <a:rPr lang="en-US" baseline="0" dirty="0" smtClean="0"/>
              <a:t>, it is an entry point on a continuum of working to accomplish our mission of informed water stewardship. </a:t>
            </a:r>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3</a:t>
            </a:fld>
            <a:endParaRPr lang="en-US"/>
          </a:p>
        </p:txBody>
      </p:sp>
    </p:spTree>
    <p:extLst>
      <p:ext uri="{BB962C8B-B14F-4D97-AF65-F5344CB8AC3E}">
        <p14:creationId xmlns:p14="http://schemas.microsoft.com/office/powerpoint/2010/main" val="405459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a:t>
            </a:r>
            <a:r>
              <a:rPr lang="en-US" baseline="0" dirty="0" smtClean="0"/>
              <a:t> anniversaries were being celebrated:</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75th Anniversaries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Colorado Water Conservation Board</a:t>
            </a:r>
          </a:p>
          <a:p>
            <a:r>
              <a:rPr lang="en-US" sz="1200" kern="1200" dirty="0" smtClean="0">
                <a:solidFill>
                  <a:schemeClr val="tx1"/>
                </a:solidFill>
                <a:effectLst/>
                <a:latin typeface="+mn-lt"/>
                <a:ea typeface="+mn-ea"/>
                <a:cs typeface="+mn-cs"/>
              </a:rPr>
              <a:t>Northern Colorado Water Conservancy District</a:t>
            </a:r>
          </a:p>
          <a:p>
            <a:r>
              <a:rPr lang="en-US" sz="1200" kern="1200" dirty="0" smtClean="0">
                <a:solidFill>
                  <a:schemeClr val="tx1"/>
                </a:solidFill>
                <a:effectLst/>
                <a:latin typeface="+mn-lt"/>
                <a:ea typeface="+mn-ea"/>
                <a:cs typeface="+mn-cs"/>
              </a:rPr>
              <a:t>Colorado River Water Conservation District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50th Anniversary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Southeastern Colorado Water Conservation District</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10th Anniversary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Colorado Foundation for Water Education</a:t>
            </a:r>
          </a:p>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4</a:t>
            </a:fld>
            <a:endParaRPr lang="en-US"/>
          </a:p>
        </p:txBody>
      </p:sp>
    </p:spTree>
    <p:extLst>
      <p:ext uri="{BB962C8B-B14F-4D97-AF65-F5344CB8AC3E}">
        <p14:creationId xmlns:p14="http://schemas.microsoft.com/office/powerpoint/2010/main" val="304533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5</a:t>
            </a:fld>
            <a:endParaRPr lang="en-US"/>
          </a:p>
        </p:txBody>
      </p:sp>
    </p:spTree>
    <p:extLst>
      <p:ext uri="{BB962C8B-B14F-4D97-AF65-F5344CB8AC3E}">
        <p14:creationId xmlns:p14="http://schemas.microsoft.com/office/powerpoint/2010/main" val="219984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Water 2012 accomplishments can be attributed to the implementation of activities at the local, regional, and statewide levels, where countless professionals and numerous dollars were used to deliver Water 2012 educational programs and awareness activities. These local, regional and statewide activities were branded together through a “toolkit.” The “toolkit” contained programs and activities, and was used by over 600 partners across the state.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Six committees developed and oversaw the following activities</a:t>
            </a:r>
          </a:p>
          <a:p>
            <a:pPr lvl="0"/>
            <a:r>
              <a:rPr lang="en-US" sz="1200" kern="1200" dirty="0" smtClean="0">
                <a:solidFill>
                  <a:schemeClr val="tx1"/>
                </a:solidFill>
                <a:effectLst/>
                <a:latin typeface="+mn-lt"/>
                <a:ea typeface="+mn-ea"/>
                <a:cs typeface="+mn-cs"/>
              </a:rPr>
              <a:t>Website and social media</a:t>
            </a:r>
          </a:p>
          <a:p>
            <a:pPr lvl="1"/>
            <a:r>
              <a:rPr lang="en-US" sz="1200" kern="1200" dirty="0" smtClean="0">
                <a:solidFill>
                  <a:schemeClr val="tx1"/>
                </a:solidFill>
                <a:effectLst/>
                <a:latin typeface="+mn-lt"/>
                <a:ea typeface="+mn-ea"/>
                <a:cs typeface="+mn-cs"/>
              </a:rPr>
              <a:t>Central event calendar</a:t>
            </a:r>
          </a:p>
          <a:p>
            <a:pPr lvl="0"/>
            <a:r>
              <a:rPr lang="en-US" sz="1200" kern="1200" dirty="0" smtClean="0">
                <a:solidFill>
                  <a:schemeClr val="tx1"/>
                </a:solidFill>
                <a:effectLst/>
                <a:latin typeface="+mn-lt"/>
                <a:ea typeface="+mn-ea"/>
                <a:cs typeface="+mn-cs"/>
              </a:rPr>
              <a:t>Library and Museums </a:t>
            </a:r>
          </a:p>
          <a:p>
            <a:pPr lvl="1"/>
            <a:r>
              <a:rPr lang="en-US" sz="1200" kern="1200" dirty="0" smtClean="0">
                <a:solidFill>
                  <a:schemeClr val="tx1"/>
                </a:solidFill>
                <a:effectLst/>
                <a:latin typeface="+mn-lt"/>
                <a:ea typeface="+mn-ea"/>
                <a:cs typeface="+mn-cs"/>
              </a:rPr>
              <a:t>Special issue Water 101 Headwaters Magazine</a:t>
            </a:r>
          </a:p>
          <a:p>
            <a:pPr lvl="1"/>
            <a:r>
              <a:rPr lang="en-US" sz="1200" kern="1200" dirty="0" smtClean="0">
                <a:solidFill>
                  <a:schemeClr val="tx1"/>
                </a:solidFill>
                <a:effectLst/>
                <a:latin typeface="+mn-lt"/>
                <a:ea typeface="+mn-ea"/>
                <a:cs typeface="+mn-cs"/>
              </a:rPr>
              <a:t>Traveling library display</a:t>
            </a:r>
          </a:p>
          <a:p>
            <a:pPr lvl="1"/>
            <a:r>
              <a:rPr lang="en-US" sz="1200" kern="1200" dirty="0" smtClean="0">
                <a:solidFill>
                  <a:schemeClr val="tx1"/>
                </a:solidFill>
                <a:effectLst/>
                <a:latin typeface="+mn-lt"/>
                <a:ea typeface="+mn-ea"/>
                <a:cs typeface="+mn-cs"/>
              </a:rPr>
              <a:t>Book club and reading list</a:t>
            </a:r>
          </a:p>
          <a:p>
            <a:pPr lvl="1"/>
            <a:r>
              <a:rPr lang="en-US" sz="1200" kern="1200" dirty="0" smtClean="0">
                <a:solidFill>
                  <a:schemeClr val="tx1"/>
                </a:solidFill>
                <a:effectLst/>
                <a:latin typeface="+mn-lt"/>
                <a:ea typeface="+mn-ea"/>
                <a:cs typeface="+mn-cs"/>
              </a:rPr>
              <a:t>Colorado author talks w/ Colorado Humanities</a:t>
            </a:r>
          </a:p>
          <a:p>
            <a:pPr lvl="0"/>
            <a:r>
              <a:rPr lang="en-US" sz="1200" kern="1200" dirty="0" smtClean="0">
                <a:solidFill>
                  <a:schemeClr val="tx1"/>
                </a:solidFill>
                <a:effectLst/>
                <a:latin typeface="+mn-lt"/>
                <a:ea typeface="+mn-ea"/>
                <a:cs typeface="+mn-cs"/>
              </a:rPr>
              <a:t>Speaker’s Bureau</a:t>
            </a:r>
          </a:p>
          <a:p>
            <a:pPr lvl="1"/>
            <a:r>
              <a:rPr lang="en-US" sz="1200" kern="1200" dirty="0" smtClean="0">
                <a:solidFill>
                  <a:schemeClr val="tx1"/>
                </a:solidFill>
                <a:effectLst/>
                <a:latin typeface="+mn-lt"/>
                <a:ea typeface="+mn-ea"/>
                <a:cs typeface="+mn-cs"/>
              </a:rPr>
              <a:t>Basic water and history presentation to civic groups</a:t>
            </a:r>
          </a:p>
          <a:p>
            <a:pPr lvl="1"/>
            <a:r>
              <a:rPr lang="en-US" sz="1200" kern="1200" dirty="0" smtClean="0">
                <a:solidFill>
                  <a:schemeClr val="tx1"/>
                </a:solidFill>
                <a:effectLst/>
                <a:latin typeface="+mn-lt"/>
                <a:ea typeface="+mn-ea"/>
                <a:cs typeface="+mn-cs"/>
              </a:rPr>
              <a:t>Experts available for specific topics </a:t>
            </a:r>
          </a:p>
          <a:p>
            <a:pPr lvl="0"/>
            <a:r>
              <a:rPr lang="en-US" sz="1200" kern="1200" dirty="0" smtClean="0">
                <a:solidFill>
                  <a:schemeClr val="tx1"/>
                </a:solidFill>
                <a:effectLst/>
                <a:latin typeface="+mn-lt"/>
                <a:ea typeface="+mn-ea"/>
                <a:cs typeface="+mn-cs"/>
              </a:rPr>
              <a:t>Higher Education</a:t>
            </a:r>
          </a:p>
          <a:p>
            <a:pPr lvl="1"/>
            <a:r>
              <a:rPr lang="en-US" sz="1200" kern="1200" dirty="0" smtClean="0">
                <a:solidFill>
                  <a:schemeClr val="tx1"/>
                </a:solidFill>
                <a:effectLst/>
                <a:latin typeface="+mn-lt"/>
                <a:ea typeface="+mn-ea"/>
                <a:cs typeface="+mn-cs"/>
              </a:rPr>
              <a:t>Professional networking events for students</a:t>
            </a:r>
          </a:p>
          <a:p>
            <a:pPr lvl="0"/>
            <a:r>
              <a:rPr lang="en-US" sz="1200" kern="1200" dirty="0" smtClean="0">
                <a:solidFill>
                  <a:schemeClr val="tx1"/>
                </a:solidFill>
                <a:effectLst/>
                <a:latin typeface="+mn-lt"/>
                <a:ea typeface="+mn-ea"/>
                <a:cs typeface="+mn-cs"/>
              </a:rPr>
              <a:t>K-12</a:t>
            </a:r>
          </a:p>
          <a:p>
            <a:pPr lvl="1"/>
            <a:r>
              <a:rPr lang="en-US" sz="1200" kern="1200" dirty="0" smtClean="0">
                <a:solidFill>
                  <a:schemeClr val="tx1"/>
                </a:solidFill>
                <a:effectLst/>
                <a:latin typeface="+mn-lt"/>
                <a:ea typeface="+mn-ea"/>
                <a:cs typeface="+mn-cs"/>
              </a:rPr>
              <a:t>Photo contest</a:t>
            </a:r>
          </a:p>
          <a:p>
            <a:pPr lvl="1"/>
            <a:r>
              <a:rPr lang="en-US" sz="1200" kern="1200" dirty="0" smtClean="0">
                <a:solidFill>
                  <a:schemeClr val="tx1"/>
                </a:solidFill>
                <a:effectLst/>
                <a:latin typeface="+mn-lt"/>
                <a:ea typeface="+mn-ea"/>
                <a:cs typeface="+mn-cs"/>
              </a:rPr>
              <a:t>Coordination of water festivals</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were also some challenges: Colorado Water 2012 was less successful at creating behavior change among the general public</a:t>
            </a:r>
          </a:p>
          <a:p>
            <a:pPr lvl="0"/>
            <a:r>
              <a:rPr lang="en-US" sz="1200" kern="1200" dirty="0" smtClean="0">
                <a:solidFill>
                  <a:schemeClr val="tx1"/>
                </a:solidFill>
                <a:effectLst/>
                <a:latin typeface="+mn-lt"/>
                <a:ea typeface="+mn-ea"/>
                <a:cs typeface="+mn-cs"/>
              </a:rPr>
              <a:t>High level of coordination among volunteers was required</a:t>
            </a:r>
          </a:p>
          <a:p>
            <a:pPr lvl="0"/>
            <a:r>
              <a:rPr lang="en-US" sz="1200" kern="1200" dirty="0" smtClean="0">
                <a:solidFill>
                  <a:schemeClr val="tx1"/>
                </a:solidFill>
                <a:effectLst/>
                <a:latin typeface="+mn-lt"/>
                <a:ea typeface="+mn-ea"/>
                <a:cs typeface="+mn-cs"/>
              </a:rPr>
              <a:t>To meet the goals of so many different organizations, Water 2012 had to be broad and not advocacy focused</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7F34A-C19A-4B6B-B984-001C2D79AAD2}" type="slidenum">
              <a:rPr lang="en-US" smtClean="0"/>
              <a:t>6</a:t>
            </a:fld>
            <a:endParaRPr lang="en-US"/>
          </a:p>
        </p:txBody>
      </p:sp>
    </p:spTree>
    <p:extLst>
      <p:ext uri="{BB962C8B-B14F-4D97-AF65-F5344CB8AC3E}">
        <p14:creationId xmlns:p14="http://schemas.microsoft.com/office/powerpoint/2010/main" val="279784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SWEAP is a five</a:t>
            </a:r>
            <a:r>
              <a:rPr lang="en-US" baseline="0" dirty="0" smtClean="0"/>
              <a:t> year plan that is Colorado specific.  It lays out a shared vision that will advance Colorado’s water plan. The idea is that coordinated action will achieve the greatest possible impact. Audiences are varied depending on which organizations are participating and their unique objectives, so it is not a prescriptive plan. It is meant to be flexible and inclusive of educators working with audiences from decision makers to community members to youth, our future leaders. (My son who just started his freshman year will be 43 years old in 2050!)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Strategic Framework is the backbone of SWEAP and is built around the idea that with a shared vision, guiding principles, and a core set of shared outcomes, individual actions will achieve the greatest possible impact – both locally and statewide.</a:t>
            </a:r>
          </a:p>
          <a:p>
            <a:endParaRPr lang="en-US" dirty="0" smtClean="0"/>
          </a:p>
          <a:p>
            <a:r>
              <a:rPr lang="en-US" dirty="0" smtClean="0"/>
              <a:t>Notice that the strategic framework is contained within the Water Plan Goal of Sustainable Water by 2050, the Water Plan Solutions, and the Water Education, Outreach and Public Engagement chapter of the water plan.</a:t>
            </a:r>
          </a:p>
          <a:p>
            <a:endParaRPr lang="en-US" dirty="0" smtClean="0"/>
          </a:p>
          <a:p>
            <a:r>
              <a:rPr lang="en-US" dirty="0" smtClean="0"/>
              <a:t>The SWEAP education continuum is carried forward into the Strategic Framework for SWEAP and helps organize</a:t>
            </a:r>
            <a:r>
              <a:rPr lang="en-US" baseline="0" dirty="0" smtClean="0"/>
              <a:t> the</a:t>
            </a:r>
            <a:r>
              <a:rPr lang="en-US" dirty="0" smtClean="0"/>
              <a:t> SWEAP outcomes.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a:t>
            </a:r>
            <a:r>
              <a:rPr lang="en-US" baseline="0" dirty="0" smtClean="0"/>
              <a:t> this continuum, awareness is the first step toward engagement.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7</a:t>
            </a:fld>
            <a:endParaRPr lang="en-US"/>
          </a:p>
        </p:txBody>
      </p:sp>
    </p:spTree>
    <p:extLst>
      <p:ext uri="{BB962C8B-B14F-4D97-AF65-F5344CB8AC3E}">
        <p14:creationId xmlns:p14="http://schemas.microsoft.com/office/powerpoint/2010/main" val="361506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are10</a:t>
            </a:r>
            <a:r>
              <a:rPr lang="en-US" baseline="0" dirty="0" smtClean="0"/>
              <a:t> SWEAP outcomes and they are nested under the continuum categories. They are all important and cross over and influence each other. There is one awareness outcome, and that is the most direct connection to the Water ’22 effort ,but we also see opportunities to advance these three other outcomes as well. This is where pointing to opportunities to learn more and engage come in… importance of including calls to action. How do we inspire, direct, guide and incentivize behavior change?</a:t>
            </a:r>
            <a:endParaRPr lang="en-US" dirty="0"/>
          </a:p>
        </p:txBody>
      </p:sp>
      <p:sp>
        <p:nvSpPr>
          <p:cNvPr id="4" name="Slide Number Placeholder 3"/>
          <p:cNvSpPr>
            <a:spLocks noGrp="1"/>
          </p:cNvSpPr>
          <p:nvPr>
            <p:ph type="sldNum" sz="quarter" idx="10"/>
          </p:nvPr>
        </p:nvSpPr>
        <p:spPr/>
        <p:txBody>
          <a:bodyPr/>
          <a:lstStyle/>
          <a:p>
            <a:fld id="{68686A84-ACA0-3249-B19F-1CD96385A2E3}" type="slidenum">
              <a:rPr lang="en-US" smtClean="0"/>
              <a:t>8</a:t>
            </a:fld>
            <a:endParaRPr lang="en-US"/>
          </a:p>
        </p:txBody>
      </p:sp>
    </p:spTree>
    <p:extLst>
      <p:ext uri="{BB962C8B-B14F-4D97-AF65-F5344CB8AC3E}">
        <p14:creationId xmlns:p14="http://schemas.microsoft.com/office/powerpoint/2010/main" val="31347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worked with the SWEAP Coalition and Water Educator Network affiliates</a:t>
            </a:r>
            <a:r>
              <a:rPr lang="en-US" baseline="0" dirty="0" smtClean="0"/>
              <a:t> to help identify the most promising strategies to advance the SWEAP outcomes, as well as example actions on different scales. In this case, we are advancing this SWEAP strategy and these actions very specifically with Water ’22, but it is important to note these aren’t the only possible strategies, nor will the work be done at the conclusion of Water ’22.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27F34A-C19A-4B6B-B984-001C2D79AAD2}" type="slidenum">
              <a:rPr lang="en-US" smtClean="0"/>
              <a:t>9</a:t>
            </a:fld>
            <a:endParaRPr lang="en-US"/>
          </a:p>
        </p:txBody>
      </p:sp>
    </p:spTree>
    <p:extLst>
      <p:ext uri="{BB962C8B-B14F-4D97-AF65-F5344CB8AC3E}">
        <p14:creationId xmlns:p14="http://schemas.microsoft.com/office/powerpoint/2010/main" val="259719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0127-0808-429F-B5F3-C514B3FC3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94F50-B784-4801-94F9-D09E60ED8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CE570-FC6A-46B5-892A-4D65CD16405E}"/>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5" name="Footer Placeholder 4">
            <a:extLst>
              <a:ext uri="{FF2B5EF4-FFF2-40B4-BE49-F238E27FC236}">
                <a16:creationId xmlns:a16="http://schemas.microsoft.com/office/drawing/2014/main" id="{44257A8B-5AB3-4C66-8059-B1AAA93A5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8FB54-47EA-4DD1-AD2D-5DC9B45532BA}"/>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396299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4BC3-B942-4F9A-97C0-271EC45BC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FD36FD-E290-4DA8-9B31-6FD66F58FB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3FE65-6653-4A65-9989-F12182067BB8}"/>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5" name="Footer Placeholder 4">
            <a:extLst>
              <a:ext uri="{FF2B5EF4-FFF2-40B4-BE49-F238E27FC236}">
                <a16:creationId xmlns:a16="http://schemas.microsoft.com/office/drawing/2014/main" id="{C36ECF5F-B96B-4036-B4AD-C5C42A152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4331F-F9C4-49B5-A7F6-10099D2B185D}"/>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1824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1CE99-7330-472C-BCC7-4367F99B7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830ADC-82BD-40B1-8F96-06CED3525F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F9CF5-B120-478E-884F-48A0AA2F3E78}"/>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5" name="Footer Placeholder 4">
            <a:extLst>
              <a:ext uri="{FF2B5EF4-FFF2-40B4-BE49-F238E27FC236}">
                <a16:creationId xmlns:a16="http://schemas.microsoft.com/office/drawing/2014/main" id="{FECE30B4-EAD9-4DD0-9A7E-D10ACBD84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ADB7E-4B09-478F-8308-79FF497A883A}"/>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145728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3356-3756-4225-A15F-D23E47739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C7ABF-AF1F-40AB-AA2B-FF51C77259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D0C3D-9759-492D-9D9D-B233C0BFB7A3}"/>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5" name="Footer Placeholder 4">
            <a:extLst>
              <a:ext uri="{FF2B5EF4-FFF2-40B4-BE49-F238E27FC236}">
                <a16:creationId xmlns:a16="http://schemas.microsoft.com/office/drawing/2014/main" id="{F7594691-1660-409C-8CA5-FDE1BC96E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B9609-7A12-4DA7-B7DE-4A23004AEDA1}"/>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242696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31C4-0385-46BC-8838-8CAE40C89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FDF4F-D04D-4267-804E-6A7A262FA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D06D1A-E4BC-4F27-A30C-6492B1FD6131}"/>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5" name="Footer Placeholder 4">
            <a:extLst>
              <a:ext uri="{FF2B5EF4-FFF2-40B4-BE49-F238E27FC236}">
                <a16:creationId xmlns:a16="http://schemas.microsoft.com/office/drawing/2014/main" id="{970F179E-024B-4EA9-8E74-9D342BCE3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694BF-E5CA-4D41-BE10-08C788F7BC0D}"/>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142265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2ECF-6922-4F81-84BE-0AF7BADC5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303A7-AC2B-4431-B21C-79D6F832FA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53465-ACF5-4019-8A9F-C3F8D97F65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7890BB-A07B-4FE5-B37E-1AA50DF7892B}"/>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6" name="Footer Placeholder 5">
            <a:extLst>
              <a:ext uri="{FF2B5EF4-FFF2-40B4-BE49-F238E27FC236}">
                <a16:creationId xmlns:a16="http://schemas.microsoft.com/office/drawing/2014/main" id="{867AEF4C-BD5E-4303-A4CA-2314379E5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7E1B6-2EBB-4C05-88A5-6919AEB906D4}"/>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27083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AA2D-B5B8-473E-B393-D22FABE721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3AF5B4-A91A-4BBC-96EC-2F2533420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141DC5-ADE6-49A2-9817-E66FA9205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3402A-CF13-48BA-BE54-74BEE617C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919924-492D-4625-9100-2231243B2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0B9FE-6E1A-42F3-BCD3-B8840E89BE46}"/>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8" name="Footer Placeholder 7">
            <a:extLst>
              <a:ext uri="{FF2B5EF4-FFF2-40B4-BE49-F238E27FC236}">
                <a16:creationId xmlns:a16="http://schemas.microsoft.com/office/drawing/2014/main" id="{B0EA9BCB-39DC-4EC3-B388-44E88C8FD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836C46-2C37-47CE-8577-72B10C98721E}"/>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236683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66B7-70EC-416D-86C8-86A278DE9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EC894-8095-46EA-B434-23644D3A4A05}"/>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4" name="Footer Placeholder 3">
            <a:extLst>
              <a:ext uri="{FF2B5EF4-FFF2-40B4-BE49-F238E27FC236}">
                <a16:creationId xmlns:a16="http://schemas.microsoft.com/office/drawing/2014/main" id="{899A16D3-9CC2-4488-9109-C19C34F791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46277C-0A27-4616-84CE-4F6D949E1DD9}"/>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35263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CD51A-3687-4570-A524-68746A31A6ED}"/>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3" name="Footer Placeholder 2">
            <a:extLst>
              <a:ext uri="{FF2B5EF4-FFF2-40B4-BE49-F238E27FC236}">
                <a16:creationId xmlns:a16="http://schemas.microsoft.com/office/drawing/2014/main" id="{E19B1D32-4D41-4E77-A1CB-9DD3302A1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61497-A709-413B-AE1A-7F9055A9DAFE}"/>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386128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61C6-BEAA-49F4-BDF7-F486EA1ED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F0EF5-4285-4C2E-9393-F6681EF6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2423F-D54A-4D70-B66E-8D3152DEA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859EB-BACC-4F7A-9DD0-06FCB83174D2}"/>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6" name="Footer Placeholder 5">
            <a:extLst>
              <a:ext uri="{FF2B5EF4-FFF2-40B4-BE49-F238E27FC236}">
                <a16:creationId xmlns:a16="http://schemas.microsoft.com/office/drawing/2014/main" id="{346D1C99-06C7-4BC2-96A0-2DC97F053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01B4B-506D-4F49-98EA-02E0A256AE84}"/>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5595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FB5A-B12A-4848-AA10-0AE864342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6611D3-578F-4BB9-B759-57730E714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1972C-2D5B-4A75-BD76-97327C8F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34DD0-D25A-4130-8B52-762E68E1C32C}"/>
              </a:ext>
            </a:extLst>
          </p:cNvPr>
          <p:cNvSpPr>
            <a:spLocks noGrp="1"/>
          </p:cNvSpPr>
          <p:nvPr>
            <p:ph type="dt" sz="half" idx="10"/>
          </p:nvPr>
        </p:nvSpPr>
        <p:spPr/>
        <p:txBody>
          <a:bodyPr/>
          <a:lstStyle/>
          <a:p>
            <a:fld id="{B12EDE03-FB53-4511-BF66-045C59E26AEF}" type="datetimeFigureOut">
              <a:rPr lang="en-US" smtClean="0"/>
              <a:t>10/4/2021</a:t>
            </a:fld>
            <a:endParaRPr lang="en-US"/>
          </a:p>
        </p:txBody>
      </p:sp>
      <p:sp>
        <p:nvSpPr>
          <p:cNvPr id="6" name="Footer Placeholder 5">
            <a:extLst>
              <a:ext uri="{FF2B5EF4-FFF2-40B4-BE49-F238E27FC236}">
                <a16:creationId xmlns:a16="http://schemas.microsoft.com/office/drawing/2014/main" id="{E8A78587-2EF6-4362-96A0-0007F6D57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11F56-05DD-4A85-B0C8-63029DACE2CA}"/>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41460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E36E8-55A5-4047-A1DB-5DA7A6B6D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A5AF4-6318-4977-8139-CBFE1707E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0A30B-F409-4EF3-AD25-86D32CB1D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EDE03-FB53-4511-BF66-045C59E26AEF}" type="datetimeFigureOut">
              <a:rPr lang="en-US" smtClean="0"/>
              <a:t>10/4/2021</a:t>
            </a:fld>
            <a:endParaRPr lang="en-US"/>
          </a:p>
        </p:txBody>
      </p:sp>
      <p:sp>
        <p:nvSpPr>
          <p:cNvPr id="5" name="Footer Placeholder 4">
            <a:extLst>
              <a:ext uri="{FF2B5EF4-FFF2-40B4-BE49-F238E27FC236}">
                <a16:creationId xmlns:a16="http://schemas.microsoft.com/office/drawing/2014/main" id="{E248254E-A29C-4CD2-8C24-0D0D9A0F5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E12C5-A0C8-4985-B33A-4EE72C7E3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18A57-99D2-4FED-B391-B31EB5C9FE44}" type="slidenum">
              <a:rPr lang="en-US" smtClean="0"/>
              <a:t>‹#›</a:t>
            </a:fld>
            <a:endParaRPr lang="en-US"/>
          </a:p>
        </p:txBody>
      </p:sp>
    </p:spTree>
    <p:extLst>
      <p:ext uri="{BB962C8B-B14F-4D97-AF65-F5344CB8AC3E}">
        <p14:creationId xmlns:p14="http://schemas.microsoft.com/office/powerpoint/2010/main" val="351365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Issamar@conservationco.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gif"/><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349947" cy="6889184"/>
          </a:xfrm>
          <a:prstGeom prst="rect">
            <a:avLst/>
          </a:prstGeom>
        </p:spPr>
      </p:pic>
      <p:sp>
        <p:nvSpPr>
          <p:cNvPr id="2" name="Title 1"/>
          <p:cNvSpPr>
            <a:spLocks noGrp="1"/>
          </p:cNvSpPr>
          <p:nvPr>
            <p:ph type="ctrTitle"/>
          </p:nvPr>
        </p:nvSpPr>
        <p:spPr>
          <a:xfrm>
            <a:off x="341696" y="193299"/>
            <a:ext cx="5210018" cy="1887292"/>
          </a:xfrm>
        </p:spPr>
        <p:txBody>
          <a:bodyPr>
            <a:normAutofit/>
          </a:bodyPr>
          <a:lstStyle/>
          <a:p>
            <a:pPr algn="l"/>
            <a:r>
              <a:rPr lang="en-US" b="1" dirty="0" smtClean="0">
                <a:solidFill>
                  <a:schemeClr val="bg1"/>
                </a:solidFill>
                <a:latin typeface="Avenir Next LT Pro" panose="020B0504020202020204" pitchFamily="34" charset="0"/>
              </a:rPr>
              <a:t>WATER 2022 (WATER ’22)</a:t>
            </a:r>
            <a:endParaRPr lang="en-US" b="1" dirty="0">
              <a:solidFill>
                <a:schemeClr val="bg1"/>
              </a:solidFill>
              <a:latin typeface="Avenir Next LT Pro" panose="020B0504020202020204" pitchFamily="34" charset="0"/>
            </a:endParaRPr>
          </a:p>
        </p:txBody>
      </p:sp>
      <p:sp>
        <p:nvSpPr>
          <p:cNvPr id="23" name="Title Placeholder 1">
            <a:extLst>
              <a:ext uri="{FF2B5EF4-FFF2-40B4-BE49-F238E27FC236}">
                <a16:creationId xmlns:a16="http://schemas.microsoft.com/office/drawing/2014/main" id="{9742EAE4-967C-4523-8474-C5D18F89AAEF}"/>
              </a:ext>
            </a:extLst>
          </p:cNvPr>
          <p:cNvSpPr txBox="1">
            <a:spLocks/>
          </p:cNvSpPr>
          <p:nvPr/>
        </p:nvSpPr>
        <p:spPr>
          <a:xfrm>
            <a:off x="10044752" y="-75783"/>
            <a:ext cx="2147248" cy="1709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r"/>
            <a:r>
              <a:rPr lang="en-US" sz="2000" b="1" dirty="0" err="1" smtClean="0">
                <a:solidFill>
                  <a:schemeClr val="tx1">
                    <a:lumMod val="65000"/>
                    <a:lumOff val="35000"/>
                  </a:schemeClr>
                </a:solidFill>
              </a:rPr>
              <a:t>WEco</a:t>
            </a:r>
            <a:r>
              <a:rPr lang="en-US" sz="2000" b="1" dirty="0" smtClean="0">
                <a:solidFill>
                  <a:schemeClr val="tx1">
                    <a:lumMod val="65000"/>
                    <a:lumOff val="35000"/>
                  </a:schemeClr>
                </a:solidFill>
              </a:rPr>
              <a:t> </a:t>
            </a:r>
            <a:r>
              <a:rPr lang="en-US" sz="2000" b="1" smtClean="0">
                <a:solidFill>
                  <a:schemeClr val="tx1">
                    <a:lumMod val="65000"/>
                    <a:lumOff val="35000"/>
                  </a:schemeClr>
                </a:solidFill>
              </a:rPr>
              <a:t>Pre-Conference Workshop</a:t>
            </a:r>
            <a:endParaRPr lang="en-US" sz="2000" b="1" dirty="0" smtClean="0">
              <a:solidFill>
                <a:schemeClr val="tx1">
                  <a:lumMod val="65000"/>
                  <a:lumOff val="35000"/>
                </a:schemeClr>
              </a:solidFill>
            </a:endParaRPr>
          </a:p>
          <a:p>
            <a:pPr algn="r"/>
            <a:r>
              <a:rPr lang="en-US" sz="2000" b="1" dirty="0" smtClean="0">
                <a:solidFill>
                  <a:schemeClr val="tx1">
                    <a:lumMod val="65000"/>
                    <a:lumOff val="35000"/>
                  </a:schemeClr>
                </a:solidFill>
              </a:rPr>
              <a:t>10.5</a:t>
            </a:r>
            <a:r>
              <a:rPr lang="en-US" sz="2000" b="1" dirty="0" smtClean="0">
                <a:solidFill>
                  <a:schemeClr val="tx1">
                    <a:lumMod val="65000"/>
                    <a:lumOff val="35000"/>
                  </a:schemeClr>
                </a:solidFill>
              </a:rPr>
              <a:t>.21</a:t>
            </a:r>
            <a:endParaRPr lang="en-US" sz="2000" b="1" dirty="0">
              <a:solidFill>
                <a:schemeClr val="tx1">
                  <a:lumMod val="65000"/>
                  <a:lumOff val="35000"/>
                </a:schemeClr>
              </a:solidFill>
            </a:endParaRPr>
          </a:p>
        </p:txBody>
      </p:sp>
      <p:sp>
        <p:nvSpPr>
          <p:cNvPr id="24" name="Title Placeholder 1">
            <a:extLst>
              <a:ext uri="{FF2B5EF4-FFF2-40B4-BE49-F238E27FC236}">
                <a16:creationId xmlns:a16="http://schemas.microsoft.com/office/drawing/2014/main" id="{500DFCAA-DD16-4D76-BCC0-752DCA2B743A}"/>
              </a:ext>
            </a:extLst>
          </p:cNvPr>
          <p:cNvSpPr txBox="1">
            <a:spLocks/>
          </p:cNvSpPr>
          <p:nvPr/>
        </p:nvSpPr>
        <p:spPr>
          <a:xfrm>
            <a:off x="10349947" y="1453814"/>
            <a:ext cx="1842053" cy="1156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r"/>
            <a:r>
              <a:rPr lang="en-US" sz="2000" b="1" dirty="0" smtClean="0"/>
              <a:t>JAYLA POPPLETON</a:t>
            </a:r>
            <a:endParaRPr lang="en-US" sz="2000" b="1" dirty="0">
              <a:solidFill>
                <a:srgbClr val="595E61"/>
              </a:solidFill>
            </a:endParaRPr>
          </a:p>
        </p:txBody>
      </p:sp>
      <p:sp>
        <p:nvSpPr>
          <p:cNvPr id="25" name="Title Placeholder 1">
            <a:extLst>
              <a:ext uri="{FF2B5EF4-FFF2-40B4-BE49-F238E27FC236}">
                <a16:creationId xmlns:a16="http://schemas.microsoft.com/office/drawing/2014/main" id="{6CBEDDB3-152E-4AAF-B3D4-0A60307F9FDF}"/>
              </a:ext>
            </a:extLst>
          </p:cNvPr>
          <p:cNvSpPr txBox="1">
            <a:spLocks/>
          </p:cNvSpPr>
          <p:nvPr/>
        </p:nvSpPr>
        <p:spPr>
          <a:xfrm>
            <a:off x="10455963" y="4140217"/>
            <a:ext cx="1736037" cy="82349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r"/>
            <a:r>
              <a:rPr lang="en-US" sz="1400" dirty="0" smtClean="0"/>
              <a:t>Education Programs Manager</a:t>
            </a:r>
            <a:endParaRPr lang="en-US" sz="1400" b="0" dirty="0" smtClean="0">
              <a:solidFill>
                <a:srgbClr val="595E61"/>
              </a:solidFill>
            </a:endParaRPr>
          </a:p>
          <a:p>
            <a:pPr algn="r"/>
            <a:r>
              <a:rPr lang="en-US" sz="1400" b="0" dirty="0" smtClean="0">
                <a:solidFill>
                  <a:srgbClr val="595E61"/>
                </a:solidFill>
              </a:rPr>
              <a:t>Water Education Colorado</a:t>
            </a:r>
            <a:endParaRPr lang="en-US" sz="1400" b="0" dirty="0">
              <a:solidFill>
                <a:srgbClr val="595E61"/>
              </a:solidFill>
            </a:endParaRPr>
          </a:p>
        </p:txBody>
      </p:sp>
      <p:sp>
        <p:nvSpPr>
          <p:cNvPr id="7" name="Title Placeholder 1">
            <a:extLst>
              <a:ext uri="{FF2B5EF4-FFF2-40B4-BE49-F238E27FC236}">
                <a16:creationId xmlns:a16="http://schemas.microsoft.com/office/drawing/2014/main" id="{6CBEDDB3-152E-4AAF-B3D4-0A60307F9FDF}"/>
              </a:ext>
            </a:extLst>
          </p:cNvPr>
          <p:cNvSpPr txBox="1">
            <a:spLocks/>
          </p:cNvSpPr>
          <p:nvPr/>
        </p:nvSpPr>
        <p:spPr>
          <a:xfrm>
            <a:off x="10455962" y="2288195"/>
            <a:ext cx="1736037" cy="823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r"/>
            <a:r>
              <a:rPr lang="en-US" sz="1400" b="0" dirty="0" smtClean="0">
                <a:solidFill>
                  <a:srgbClr val="595E61"/>
                </a:solidFill>
              </a:rPr>
              <a:t>Executive Director</a:t>
            </a:r>
          </a:p>
          <a:p>
            <a:pPr algn="r"/>
            <a:r>
              <a:rPr lang="en-US" sz="1400" b="0" dirty="0" smtClean="0">
                <a:solidFill>
                  <a:srgbClr val="595E61"/>
                </a:solidFill>
              </a:rPr>
              <a:t>Water Education Colorado</a:t>
            </a:r>
            <a:endParaRPr lang="en-US" sz="1400" b="0" dirty="0">
              <a:solidFill>
                <a:srgbClr val="595E61"/>
              </a:solidFill>
            </a:endParaRPr>
          </a:p>
        </p:txBody>
      </p:sp>
      <p:sp>
        <p:nvSpPr>
          <p:cNvPr id="8" name="Title Placeholder 1">
            <a:extLst>
              <a:ext uri="{FF2B5EF4-FFF2-40B4-BE49-F238E27FC236}">
                <a16:creationId xmlns:a16="http://schemas.microsoft.com/office/drawing/2014/main" id="{500DFCAA-DD16-4D76-BCC0-752DCA2B743A}"/>
              </a:ext>
            </a:extLst>
          </p:cNvPr>
          <p:cNvSpPr txBox="1">
            <a:spLocks/>
          </p:cNvSpPr>
          <p:nvPr/>
        </p:nvSpPr>
        <p:spPr>
          <a:xfrm>
            <a:off x="10349946" y="3265223"/>
            <a:ext cx="1842053" cy="1156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r"/>
            <a:r>
              <a:rPr lang="en-US" sz="2000" b="1" dirty="0" smtClean="0"/>
              <a:t>SCOTT WILLIAMSON</a:t>
            </a:r>
            <a:endParaRPr lang="en-US" sz="2000" b="1" dirty="0">
              <a:solidFill>
                <a:srgbClr val="595E61"/>
              </a:solidFill>
            </a:endParaRPr>
          </a:p>
        </p:txBody>
      </p:sp>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42804" y="5982789"/>
            <a:ext cx="870670" cy="785054"/>
          </a:xfrm>
          <a:prstGeom prst="rect">
            <a:avLst/>
          </a:prstGeom>
        </p:spPr>
      </p:pic>
    </p:spTree>
    <p:extLst>
      <p:ext uri="{BB962C8B-B14F-4D97-AF65-F5344CB8AC3E}">
        <p14:creationId xmlns:p14="http://schemas.microsoft.com/office/powerpoint/2010/main" val="3435554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1F155B-F6AE-435F-8BAA-E714A61A1179}"/>
              </a:ext>
            </a:extLst>
          </p:cNvPr>
          <p:cNvGrpSpPr/>
          <p:nvPr/>
        </p:nvGrpSpPr>
        <p:grpSpPr>
          <a:xfrm>
            <a:off x="9441987" y="0"/>
            <a:ext cx="2750011" cy="906867"/>
            <a:chOff x="9048391" y="0"/>
            <a:chExt cx="3143608" cy="1036663"/>
          </a:xfrm>
        </p:grpSpPr>
        <p:grpSp>
          <p:nvGrpSpPr>
            <p:cNvPr id="8" name="Group 7">
              <a:extLst>
                <a:ext uri="{FF2B5EF4-FFF2-40B4-BE49-F238E27FC236}">
                  <a16:creationId xmlns:a16="http://schemas.microsoft.com/office/drawing/2014/main" id="{32D58AE7-DEEF-43CC-AA46-B3791DC164BB}"/>
                </a:ext>
              </a:extLst>
            </p:cNvPr>
            <p:cNvGrpSpPr/>
            <p:nvPr userDrawn="1"/>
          </p:nvGrpSpPr>
          <p:grpSpPr>
            <a:xfrm>
              <a:off x="9048391" y="272759"/>
              <a:ext cx="3143607" cy="763904"/>
              <a:chOff x="8400492" y="3517306"/>
              <a:chExt cx="3791506" cy="921345"/>
            </a:xfrm>
          </p:grpSpPr>
          <p:sp>
            <p:nvSpPr>
              <p:cNvPr id="12" name="Rectangle 11">
                <a:extLst>
                  <a:ext uri="{FF2B5EF4-FFF2-40B4-BE49-F238E27FC236}">
                    <a16:creationId xmlns:a16="http://schemas.microsoft.com/office/drawing/2014/main" id="{32176FB7-B5C2-4EDB-A8AC-3FE7D9316BAD}"/>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83E1AD7-A010-41DC-B7BC-AEFE86980C1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BA33A4C-F1BC-47D9-ABC7-B4DE67A5C69E}"/>
                </a:ext>
              </a:extLst>
            </p:cNvPr>
            <p:cNvGrpSpPr/>
            <p:nvPr userDrawn="1"/>
          </p:nvGrpSpPr>
          <p:grpSpPr>
            <a:xfrm>
              <a:off x="9853248" y="0"/>
              <a:ext cx="2338751" cy="510441"/>
              <a:chOff x="9371231" y="3026573"/>
              <a:chExt cx="2820768" cy="615643"/>
            </a:xfrm>
          </p:grpSpPr>
          <p:sp>
            <p:nvSpPr>
              <p:cNvPr id="10" name="Rectangle 9">
                <a:extLst>
                  <a:ext uri="{FF2B5EF4-FFF2-40B4-BE49-F238E27FC236}">
                    <a16:creationId xmlns:a16="http://schemas.microsoft.com/office/drawing/2014/main" id="{1198EEF5-1DB1-43BC-950B-CF17DD959439}"/>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3C9825B-A0C5-4EB2-816A-B2E68C118F44}"/>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41" name="Picture 40">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sp>
        <p:nvSpPr>
          <p:cNvPr id="15" name="Title 1"/>
          <p:cNvSpPr txBox="1">
            <a:spLocks/>
          </p:cNvSpPr>
          <p:nvPr/>
        </p:nvSpPr>
        <p:spPr>
          <a:xfrm>
            <a:off x="301571" y="577612"/>
            <a:ext cx="8732370" cy="784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mtClean="0">
                <a:solidFill>
                  <a:schemeClr val="tx1">
                    <a:lumMod val="65000"/>
                    <a:lumOff val="35000"/>
                  </a:schemeClr>
                </a:solidFill>
                <a:latin typeface="Avenir Next LT Pro" panose="020B0504020202020204" pitchFamily="34" charset="0"/>
              </a:rPr>
              <a:t>WATER ’22 OBJECTIVES</a:t>
            </a:r>
            <a:endParaRPr lang="en-US" sz="4800" b="1" dirty="0">
              <a:solidFill>
                <a:schemeClr val="tx1">
                  <a:lumMod val="65000"/>
                  <a:lumOff val="35000"/>
                </a:schemeClr>
              </a:solidFill>
              <a:latin typeface="Avenir Next LT Pro" panose="020B0504020202020204" pitchFamily="34" charset="0"/>
            </a:endParaRPr>
          </a:p>
        </p:txBody>
      </p:sp>
      <p:grpSp>
        <p:nvGrpSpPr>
          <p:cNvPr id="17" name="Group 16">
            <a:extLst>
              <a:ext uri="{FF2B5EF4-FFF2-40B4-BE49-F238E27FC236}">
                <a16:creationId xmlns:a16="http://schemas.microsoft.com/office/drawing/2014/main" id="{84EBE6B8-7BA2-47EC-9782-2FE9237A74D4}"/>
              </a:ext>
            </a:extLst>
          </p:cNvPr>
          <p:cNvGrpSpPr/>
          <p:nvPr/>
        </p:nvGrpSpPr>
        <p:grpSpPr>
          <a:xfrm>
            <a:off x="172279" y="1763486"/>
            <a:ext cx="11925738" cy="5012816"/>
            <a:chOff x="634717" y="613956"/>
            <a:chExt cx="5458739" cy="6191022"/>
          </a:xfrm>
        </p:grpSpPr>
        <p:sp>
          <p:nvSpPr>
            <p:cNvPr id="18" name="Rectangle 17">
              <a:extLst>
                <a:ext uri="{FF2B5EF4-FFF2-40B4-BE49-F238E27FC236}">
                  <a16:creationId xmlns:a16="http://schemas.microsoft.com/office/drawing/2014/main" id="{F207A76D-473A-4046-A1BC-15E621F10830}"/>
                </a:ext>
              </a:extLst>
            </p:cNvPr>
            <p:cNvSpPr/>
            <p:nvPr/>
          </p:nvSpPr>
          <p:spPr>
            <a:xfrm>
              <a:off x="634717" y="613956"/>
              <a:ext cx="5458739" cy="6191022"/>
            </a:xfrm>
            <a:prstGeom prst="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B6A50BC-D6CE-4D35-96AC-C9DD319F4477}"/>
                </a:ext>
              </a:extLst>
            </p:cNvPr>
            <p:cNvSpPr/>
            <p:nvPr/>
          </p:nvSpPr>
          <p:spPr>
            <a:xfrm>
              <a:off x="693898" y="813680"/>
              <a:ext cx="5351588" cy="5770880"/>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414D1F-1475-4A0D-BD21-4EBB8E7E40B9}"/>
                </a:ext>
              </a:extLst>
            </p:cNvPr>
            <p:cNvSpPr/>
            <p:nvPr/>
          </p:nvSpPr>
          <p:spPr>
            <a:xfrm>
              <a:off x="749969" y="1293236"/>
              <a:ext cx="5295517" cy="54011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rPr>
                <a:t>Make progress on Statewide Water Education Action Plan outcomes, especially 1, </a:t>
              </a:r>
              <a:r>
                <a:rPr kumimoji="0" lang="en-US" sz="1800" b="1" i="0" u="none" strike="noStrike" kern="1200" cap="none" spc="0" normalizeH="0" baseline="0" noProof="0" dirty="0" smtClean="0">
                  <a:ln>
                    <a:noFill/>
                  </a:ln>
                  <a:solidFill>
                    <a:prstClr val="white"/>
                  </a:solidFill>
                  <a:effectLst/>
                  <a:uLnTx/>
                  <a:uFillTx/>
                  <a:latin typeface="AvenirNext LT Pro Regular" panose="020B0504020202020204" pitchFamily="34" charset="0"/>
                  <a:ea typeface="+mn-ea"/>
                  <a:cs typeface="+mn-cs"/>
                </a:rPr>
                <a:t>2, 5 </a:t>
              </a:r>
              <a:r>
                <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rPr>
                <a:t>and </a:t>
              </a:r>
              <a:r>
                <a:rPr kumimoji="0" lang="en-US" sz="1800" b="1" i="0" u="none" strike="noStrike" kern="1200" cap="none" spc="0" normalizeH="0" baseline="0" noProof="0" dirty="0" smtClean="0">
                  <a:ln>
                    <a:noFill/>
                  </a:ln>
                  <a:solidFill>
                    <a:prstClr val="white"/>
                  </a:solidFill>
                  <a:effectLst/>
                  <a:uLnTx/>
                  <a:uFillTx/>
                  <a:latin typeface="AvenirNext LT Pro Regular" panose="020B0504020202020204" pitchFamily="34" charset="0"/>
                  <a:ea typeface="+mn-ea"/>
                  <a:cs typeface="+mn-cs"/>
                </a:rPr>
                <a:t>7, focused on awareness, knowledge,</a:t>
              </a:r>
              <a:r>
                <a:rPr kumimoji="0" lang="en-US" sz="1800" b="1" i="0" u="none" strike="noStrike" kern="1200" cap="none" spc="0" normalizeH="0" noProof="0" dirty="0" smtClean="0">
                  <a:ln>
                    <a:noFill/>
                  </a:ln>
                  <a:solidFill>
                    <a:prstClr val="white"/>
                  </a:solidFill>
                  <a:effectLst/>
                  <a:uLnTx/>
                  <a:uFillTx/>
                  <a:latin typeface="AvenirNext LT Pro Regular" panose="020B0504020202020204" pitchFamily="34" charset="0"/>
                  <a:ea typeface="+mn-ea"/>
                  <a:cs typeface="+mn-cs"/>
                </a:rPr>
                <a:t> </a:t>
              </a:r>
              <a:r>
                <a:rPr kumimoji="0" lang="en-US" sz="1800" b="1" i="0" u="none" strike="noStrike" kern="1200" cap="none" spc="0" normalizeH="0" baseline="0" noProof="0" dirty="0" smtClean="0">
                  <a:ln>
                    <a:noFill/>
                  </a:ln>
                  <a:solidFill>
                    <a:prstClr val="white"/>
                  </a:solidFill>
                  <a:effectLst/>
                  <a:uLnTx/>
                  <a:uFillTx/>
                  <a:latin typeface="AvenirNext LT Pro Regular" panose="020B0504020202020204" pitchFamily="34" charset="0"/>
                  <a:ea typeface="+mn-ea"/>
                  <a:cs typeface="+mn-cs"/>
                </a:rPr>
                <a:t>participation and adoption of sustainable water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rPr>
                <a:t>Support the PEPO liaisons as they work to highlight the role of the Basin Roundtables and the Basin Implementation Plans in conjunction with the above outcomes. </a:t>
              </a:r>
              <a:endParaRPr kumimoji="0" lang="en-US" sz="1800" b="1" i="0" u="none" strike="noStrike" kern="1200" cap="none" spc="0" normalizeH="0" baseline="0" noProof="0" dirty="0" smtClean="0">
                <a:ln>
                  <a:noFill/>
                </a:ln>
                <a:solidFill>
                  <a:prstClr val="white"/>
                </a:solidFill>
                <a:effectLst/>
                <a:uLnTx/>
                <a:uFillTx/>
                <a:latin typeface="AvenirNext LT Pro Regular"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rPr>
                <a:t>Support the CWCB as it works to highlight its role and the role of the Colorado Water Plan in conjunction with the above outcomes. </a:t>
              </a:r>
              <a:endParaRPr kumimoji="0" lang="en-US" sz="1800" b="1" i="0" u="none" strike="noStrike" kern="1200" cap="none" spc="0" normalizeH="0" baseline="0" noProof="0" dirty="0" smtClean="0">
                <a:ln>
                  <a:noFill/>
                </a:ln>
                <a:solidFill>
                  <a:prstClr val="white"/>
                </a:solidFill>
                <a:effectLst/>
                <a:uLnTx/>
                <a:uFillTx/>
                <a:latin typeface="AvenirNext LT Pro Regular"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rPr>
                <a:t>Invigorate the Water Educator Network, which itself was an outcome of the extensive collaborations and partnerships fostered during Water 2012, with an exciting, collaborative campaign that demonstrates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venirNext LT Pro Regular" panose="020B0504020202020204" pitchFamily="34" charset="0"/>
                <a:ea typeface="+mn-ea"/>
                <a:cs typeface="+mn-cs"/>
              </a:endParaRPr>
            </a:p>
          </p:txBody>
        </p:sp>
      </p:grpSp>
      <p:cxnSp>
        <p:nvCxnSpPr>
          <p:cNvPr id="21" name="Straight Connector 20">
            <a:extLst>
              <a:ext uri="{FF2B5EF4-FFF2-40B4-BE49-F238E27FC236}">
                <a16:creationId xmlns:a16="http://schemas.microsoft.com/office/drawing/2014/main" id="{207DD132-BB8E-4D76-B9F1-D5960F54AD2B}"/>
              </a:ext>
            </a:extLst>
          </p:cNvPr>
          <p:cNvCxnSpPr>
            <a:cxnSpLocks/>
          </p:cNvCxnSpPr>
          <p:nvPr/>
        </p:nvCxnSpPr>
        <p:spPr>
          <a:xfrm>
            <a:off x="451573" y="1334089"/>
            <a:ext cx="6896284" cy="27538"/>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93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521" y="1122868"/>
            <a:ext cx="8732370" cy="7840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RESOURCES</a:t>
            </a:r>
            <a:endParaRPr lang="en-US" sz="4800" b="1" dirty="0">
              <a:solidFill>
                <a:schemeClr val="tx1">
                  <a:lumMod val="65000"/>
                  <a:lumOff val="35000"/>
                </a:schemeClr>
              </a:solidFill>
              <a:latin typeface="Avenir Next LT Pro" panose="020B0504020202020204" pitchFamily="34" charset="0"/>
            </a:endParaRPr>
          </a:p>
        </p:txBody>
      </p:sp>
      <p:sp>
        <p:nvSpPr>
          <p:cNvPr id="10" name="Rectangle 9">
            <a:extLst>
              <a:ext uri="{FF2B5EF4-FFF2-40B4-BE49-F238E27FC236}">
                <a16:creationId xmlns:a16="http://schemas.microsoft.com/office/drawing/2014/main" id="{87414D1F-1475-4A0D-BD21-4EBB8E7E40B9}"/>
              </a:ext>
            </a:extLst>
          </p:cNvPr>
          <p:cNvSpPr/>
          <p:nvPr/>
        </p:nvSpPr>
        <p:spPr>
          <a:xfrm>
            <a:off x="6933776" y="1221432"/>
            <a:ext cx="4432233" cy="4862870"/>
          </a:xfrm>
          <a:prstGeom prst="rect">
            <a:avLst/>
          </a:prstGeom>
        </p:spPr>
        <p:txBody>
          <a:bodyPr wrap="square">
            <a:spAutoFit/>
          </a:bodyPr>
          <a:lstStyle/>
          <a:p>
            <a:pPr lvl="0" algn="l" defTabSz="457200" rtl="0" eaLnBrk="1" latinLnBrk="0" hangingPunct="1">
              <a:spcAft>
                <a:spcPts val="1200"/>
              </a:spcAft>
            </a:pPr>
            <a:r>
              <a:rPr lang="en-US" b="1" dirty="0" smtClean="0">
                <a:solidFill>
                  <a:schemeClr val="bg1"/>
                </a:solidFill>
                <a:latin typeface="Avenir Next LT Pro" panose="020B0504020202020204" pitchFamily="34" charset="0"/>
              </a:rPr>
              <a:t>VISION: </a:t>
            </a:r>
          </a:p>
          <a:p>
            <a:pPr marL="342900" lvl="0" indent="-342900" algn="l" defTabSz="457200" rtl="0" eaLnBrk="1" latinLnBrk="0" hangingPunct="1">
              <a:spcAft>
                <a:spcPts val="1200"/>
              </a:spcAft>
              <a:buFont typeface="+mj-lt"/>
              <a:buAutoNum type="arabicPeriod"/>
            </a:pPr>
            <a:r>
              <a:rPr lang="en-US" sz="1500" b="1" dirty="0" smtClean="0">
                <a:solidFill>
                  <a:schemeClr val="bg1"/>
                </a:solidFill>
                <a:latin typeface="Avenir Next LT Pro" panose="020B0504020202020204" pitchFamily="34" charset="0"/>
              </a:rPr>
              <a:t>Large, coordinated statewide effort</a:t>
            </a:r>
          </a:p>
          <a:p>
            <a:pPr marL="342900" lvl="0" indent="-342900" algn="l" defTabSz="457200" rtl="0" eaLnBrk="1" latinLnBrk="0" hangingPunct="1">
              <a:spcAft>
                <a:spcPts val="1200"/>
              </a:spcAft>
              <a:buFont typeface="+mj-lt"/>
              <a:buAutoNum type="arabicPeriod"/>
            </a:pPr>
            <a:r>
              <a:rPr lang="en-US" sz="1500" b="1" i="0" kern="1200" dirty="0" smtClean="0">
                <a:solidFill>
                  <a:schemeClr val="bg1"/>
                </a:solidFill>
                <a:latin typeface="Avenir Next LT Pro" panose="020B0504020202020204" pitchFamily="34" charset="0"/>
              </a:rPr>
              <a:t>Raise public awareness about water as a valuable and limited resource</a:t>
            </a:r>
            <a:r>
              <a:rPr lang="en-US" sz="1500" b="1" dirty="0" smtClean="0">
                <a:solidFill>
                  <a:schemeClr val="bg1"/>
                </a:solidFill>
                <a:latin typeface="Avenir Next LT Pro" panose="020B0504020202020204" pitchFamily="34" charset="0"/>
              </a:rPr>
              <a:t>.</a:t>
            </a:r>
          </a:p>
          <a:p>
            <a:pPr marL="342900" lvl="0" indent="-342900" defTabSz="457200">
              <a:spcAft>
                <a:spcPts val="1200"/>
              </a:spcAft>
              <a:buFont typeface="+mj-lt"/>
              <a:buAutoNum type="arabicPeriod"/>
            </a:pPr>
            <a:r>
              <a:rPr lang="en-US" sz="1500" b="1" i="0" kern="1200" dirty="0" smtClean="0">
                <a:solidFill>
                  <a:schemeClr val="bg1"/>
                </a:solidFill>
                <a:latin typeface="Avenir Next LT Pro" panose="020B0504020202020204" pitchFamily="34" charset="0"/>
              </a:rPr>
              <a:t>Connect Coloradans to existing and new opportunities </a:t>
            </a:r>
            <a:r>
              <a:rPr lang="en-US" sz="1500" b="1" dirty="0" smtClean="0">
                <a:solidFill>
                  <a:schemeClr val="bg1"/>
                </a:solidFill>
                <a:latin typeface="Avenir Next LT Pro" panose="020B0504020202020204" pitchFamily="34" charset="0"/>
              </a:rPr>
              <a:t>to </a:t>
            </a:r>
            <a:r>
              <a:rPr lang="en-US" sz="1500" b="1" dirty="0">
                <a:solidFill>
                  <a:schemeClr val="bg1"/>
                </a:solidFill>
                <a:latin typeface="Avenir Next LT Pro" panose="020B0504020202020204" pitchFamily="34" charset="0"/>
              </a:rPr>
              <a:t>learn about water</a:t>
            </a:r>
            <a:r>
              <a:rPr lang="en-US" sz="1500" b="1" i="0" kern="1200" dirty="0" smtClean="0">
                <a:solidFill>
                  <a:schemeClr val="bg1"/>
                </a:solidFill>
                <a:latin typeface="Avenir Next LT Pro" panose="020B0504020202020204" pitchFamily="34" charset="0"/>
              </a:rPr>
              <a:t>. </a:t>
            </a:r>
          </a:p>
          <a:p>
            <a:pPr marL="342900" lvl="0" indent="-342900" algn="l" defTabSz="457200" rtl="0" eaLnBrk="1" latinLnBrk="0" hangingPunct="1">
              <a:spcAft>
                <a:spcPts val="1200"/>
              </a:spcAft>
              <a:buFont typeface="+mj-lt"/>
              <a:buAutoNum type="arabicPeriod"/>
            </a:pPr>
            <a:r>
              <a:rPr lang="en-US" sz="1500" b="1" i="0" kern="1200" dirty="0" smtClean="0">
                <a:solidFill>
                  <a:schemeClr val="bg1"/>
                </a:solidFill>
                <a:latin typeface="Avenir Next LT Pro" panose="020B0504020202020204" pitchFamily="34" charset="0"/>
              </a:rPr>
              <a:t>Motivate Coloradans to become more proactive participants in Colorado’s water future. </a:t>
            </a:r>
          </a:p>
          <a:p>
            <a:pPr marL="342900" lvl="0" indent="-342900" algn="l" defTabSz="457200" rtl="0" eaLnBrk="1" latinLnBrk="0" hangingPunct="1">
              <a:spcAft>
                <a:spcPts val="1200"/>
              </a:spcAft>
              <a:buFont typeface="+mj-lt"/>
              <a:buAutoNum type="arabicPeriod"/>
            </a:pPr>
            <a:r>
              <a:rPr lang="en-US" sz="1500" b="1" dirty="0" smtClean="0">
                <a:solidFill>
                  <a:schemeClr val="bg1"/>
                </a:solidFill>
                <a:latin typeface="Avenir Next LT Pro" panose="020B0504020202020204" pitchFamily="34" charset="0"/>
              </a:rPr>
              <a:t>Showcase exemplary models of cooperation and collaboration among Colorado water users. </a:t>
            </a:r>
          </a:p>
          <a:p>
            <a:pPr marL="342900" lvl="0" indent="-342900" algn="l" defTabSz="457200" rtl="0" eaLnBrk="1" latinLnBrk="0" hangingPunct="1">
              <a:spcAft>
                <a:spcPts val="1200"/>
              </a:spcAft>
              <a:buFont typeface="+mj-lt"/>
              <a:buAutoNum type="arabicPeriod"/>
            </a:pPr>
            <a:r>
              <a:rPr lang="en-US" sz="1500" b="1" dirty="0" smtClean="0">
                <a:solidFill>
                  <a:schemeClr val="bg1"/>
                </a:solidFill>
                <a:latin typeface="Avenir Next LT Pro" panose="020B0504020202020204" pitchFamily="34" charset="0"/>
              </a:rPr>
              <a:t>Increase support for management and protection of Colorado’s water and waterways. </a:t>
            </a:r>
            <a:endParaRPr lang="en-US" sz="1500" b="1" dirty="0">
              <a:solidFill>
                <a:schemeClr val="bg1"/>
              </a:solidFill>
              <a:latin typeface="Avenir Next LT Pro" panose="020B0504020202020204" pitchFamily="34" charset="0"/>
            </a:endParaRPr>
          </a:p>
          <a:p>
            <a:pPr lvl="0" algn="l" defTabSz="457200" rtl="0" eaLnBrk="1" latinLnBrk="0" hangingPunct="1">
              <a:spcAft>
                <a:spcPts val="1200"/>
              </a:spcAft>
            </a:pPr>
            <a:endParaRPr lang="en-US" sz="1500" b="0" i="0" kern="1200" dirty="0">
              <a:solidFill>
                <a:schemeClr val="bg1"/>
              </a:solidFill>
              <a:latin typeface="Avenir Next LT Pro" panose="020B0504020202020204" pitchFamily="34" charset="0"/>
              <a:ea typeface="+mn-ea"/>
              <a:cs typeface="+mn-cs"/>
            </a:endParaRPr>
          </a:p>
        </p:txBody>
      </p:sp>
      <p:grpSp>
        <p:nvGrpSpPr>
          <p:cNvPr id="11" name="Group 10">
            <a:extLst>
              <a:ext uri="{FF2B5EF4-FFF2-40B4-BE49-F238E27FC236}">
                <a16:creationId xmlns:a16="http://schemas.microsoft.com/office/drawing/2014/main" id="{84EBE6B8-7BA2-47EC-9782-2FE9237A74D4}"/>
              </a:ext>
            </a:extLst>
          </p:cNvPr>
          <p:cNvGrpSpPr/>
          <p:nvPr/>
        </p:nvGrpSpPr>
        <p:grpSpPr>
          <a:xfrm>
            <a:off x="6639277" y="585280"/>
            <a:ext cx="5458739" cy="6191022"/>
            <a:chOff x="634717" y="613956"/>
            <a:chExt cx="5458739" cy="6191022"/>
          </a:xfrm>
        </p:grpSpPr>
        <p:sp>
          <p:nvSpPr>
            <p:cNvPr id="12" name="Rectangle 11">
              <a:extLst>
                <a:ext uri="{FF2B5EF4-FFF2-40B4-BE49-F238E27FC236}">
                  <a16:creationId xmlns:a16="http://schemas.microsoft.com/office/drawing/2014/main" id="{F207A76D-473A-4046-A1BC-15E621F10830}"/>
                </a:ext>
              </a:extLst>
            </p:cNvPr>
            <p:cNvSpPr/>
            <p:nvPr/>
          </p:nvSpPr>
          <p:spPr>
            <a:xfrm>
              <a:off x="634717" y="613956"/>
              <a:ext cx="5458739" cy="6191022"/>
            </a:xfrm>
            <a:prstGeom prst="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6A50BC-D6CE-4D35-96AC-C9DD319F4477}"/>
                </a:ext>
              </a:extLst>
            </p:cNvPr>
            <p:cNvSpPr/>
            <p:nvPr/>
          </p:nvSpPr>
          <p:spPr>
            <a:xfrm>
              <a:off x="860511" y="813681"/>
              <a:ext cx="5003682" cy="5770880"/>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EFB1EC1D-0F3A-4E69-A7D3-7E4E6FEB901A}"/>
                </a:ext>
              </a:extLst>
            </p:cNvPr>
            <p:cNvSpPr txBox="1">
              <a:spLocks/>
            </p:cNvSpPr>
            <p:nvPr/>
          </p:nvSpPr>
          <p:spPr>
            <a:xfrm>
              <a:off x="894075" y="959630"/>
              <a:ext cx="813549" cy="85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endParaRPr lang="en-US" sz="6000" b="1" dirty="0">
                <a:solidFill>
                  <a:schemeClr val="bg1"/>
                </a:solidFill>
                <a:latin typeface="+mn-lt"/>
              </a:endParaRPr>
            </a:p>
          </p:txBody>
        </p:sp>
      </p:grpSp>
      <p:sp>
        <p:nvSpPr>
          <p:cNvPr id="3" name="Rectangle 2"/>
          <p:cNvSpPr/>
          <p:nvPr/>
        </p:nvSpPr>
        <p:spPr>
          <a:xfrm>
            <a:off x="10257183" y="0"/>
            <a:ext cx="1934817" cy="57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17521" y="2241879"/>
            <a:ext cx="5719011" cy="4524315"/>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Shared Water </a:t>
            </a:r>
            <a:r>
              <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’22 messaging (slogan(s), calls to action, etc.) </a:t>
            </a: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customizable locally</a:t>
            </a:r>
          </a:p>
          <a:p>
            <a:endPar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Communications/Media Toolkit and Training on Usage (may include designed ads and/or video or radio spots that could be customized locally)</a:t>
            </a:r>
          </a:p>
          <a:p>
            <a:pPr marL="285750" indent="-285750">
              <a:buFont typeface="Arial" panose="020B0604020202020204" pitchFamily="34" charset="0"/>
              <a:buChar char="•"/>
            </a:pPr>
            <a:endPar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Shareable </a:t>
            </a:r>
            <a:r>
              <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campaign collateral that partnering entities </a:t>
            </a: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will have </a:t>
            </a:r>
            <a:r>
              <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access to </a:t>
            </a: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(e.g. postcards</a:t>
            </a:r>
            <a:r>
              <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 t-shirts, stickers, “useful” swag like shower timers, playing cards, “branded” beers or other locally produced ag products, etc</a:t>
            </a: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endPar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Support for planning activities and contributing to a shared statewide calendar of events</a:t>
            </a:r>
            <a:endParaRPr lang="en-US"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dirty="0"/>
          </a:p>
        </p:txBody>
      </p:sp>
      <p:sp>
        <p:nvSpPr>
          <p:cNvPr id="16" name="Title Placeholder 1">
            <a:extLst>
              <a:ext uri="{FF2B5EF4-FFF2-40B4-BE49-F238E27FC236}">
                <a16:creationId xmlns:a16="http://schemas.microsoft.com/office/drawing/2014/main" id="{EFB1EC1D-0F3A-4E69-A7D3-7E4E6FEB901A}"/>
              </a:ext>
            </a:extLst>
          </p:cNvPr>
          <p:cNvSpPr txBox="1">
            <a:spLocks/>
          </p:cNvSpPr>
          <p:nvPr/>
        </p:nvSpPr>
        <p:spPr>
          <a:xfrm>
            <a:off x="6898635" y="930954"/>
            <a:ext cx="813549" cy="85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6000" b="1" dirty="0">
                <a:solidFill>
                  <a:schemeClr val="bg1"/>
                </a:solidFill>
                <a:latin typeface="+mn-lt"/>
              </a:rPr>
              <a:t>“</a:t>
            </a:r>
          </a:p>
        </p:txBody>
      </p:sp>
      <p:sp>
        <p:nvSpPr>
          <p:cNvPr id="17" name="Title Placeholder 1">
            <a:extLst>
              <a:ext uri="{FF2B5EF4-FFF2-40B4-BE49-F238E27FC236}">
                <a16:creationId xmlns:a16="http://schemas.microsoft.com/office/drawing/2014/main" id="{3D97DAA4-6969-4579-84D1-1215199B3A3A}"/>
              </a:ext>
            </a:extLst>
          </p:cNvPr>
          <p:cNvSpPr txBox="1">
            <a:spLocks/>
          </p:cNvSpPr>
          <p:nvPr/>
        </p:nvSpPr>
        <p:spPr>
          <a:xfrm rot="10800000">
            <a:off x="10900197" y="5533011"/>
            <a:ext cx="981801" cy="85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6000" b="1" dirty="0">
                <a:solidFill>
                  <a:schemeClr val="bg1"/>
                </a:solidFill>
                <a:latin typeface="+mn-lt"/>
              </a:rPr>
              <a:t>“</a:t>
            </a:r>
          </a:p>
        </p:txBody>
      </p:sp>
      <p:cxnSp>
        <p:nvCxnSpPr>
          <p:cNvPr id="18" name="Straight Connector 17">
            <a:extLst>
              <a:ext uri="{FF2B5EF4-FFF2-40B4-BE49-F238E27FC236}">
                <a16:creationId xmlns:a16="http://schemas.microsoft.com/office/drawing/2014/main" id="{207DD132-BB8E-4D76-B9F1-D5960F54AD2B}"/>
              </a:ext>
            </a:extLst>
          </p:cNvPr>
          <p:cNvCxnSpPr>
            <a:cxnSpLocks/>
          </p:cNvCxnSpPr>
          <p:nvPr/>
        </p:nvCxnSpPr>
        <p:spPr>
          <a:xfrm flipV="1">
            <a:off x="504726" y="1856917"/>
            <a:ext cx="5014331" cy="30127"/>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A49B9744-1186-497A-ABE1-DAE989E6E643}"/>
              </a:ext>
            </a:extLst>
          </p:cNvPr>
          <p:cNvGrpSpPr/>
          <p:nvPr/>
        </p:nvGrpSpPr>
        <p:grpSpPr>
          <a:xfrm>
            <a:off x="-3275" y="-9336"/>
            <a:ext cx="2749171" cy="917057"/>
            <a:chOff x="-3275" y="-9336"/>
            <a:chExt cx="2749171" cy="917057"/>
          </a:xfrm>
        </p:grpSpPr>
        <p:grpSp>
          <p:nvGrpSpPr>
            <p:cNvPr id="20" name="Group 19">
              <a:extLst>
                <a:ext uri="{FF2B5EF4-FFF2-40B4-BE49-F238E27FC236}">
                  <a16:creationId xmlns:a16="http://schemas.microsoft.com/office/drawing/2014/main" id="{09463C94-D74A-4CC8-9B59-B7D8AAD0F969}"/>
                </a:ext>
              </a:extLst>
            </p:cNvPr>
            <p:cNvGrpSpPr/>
            <p:nvPr userDrawn="1"/>
          </p:nvGrpSpPr>
          <p:grpSpPr>
            <a:xfrm>
              <a:off x="0" y="245227"/>
              <a:ext cx="2745896" cy="662494"/>
              <a:chOff x="9662192" y="3525254"/>
              <a:chExt cx="3785828" cy="913397"/>
            </a:xfrm>
          </p:grpSpPr>
          <p:sp>
            <p:nvSpPr>
              <p:cNvPr id="25" name="Rectangle 24">
                <a:extLst>
                  <a:ext uri="{FF2B5EF4-FFF2-40B4-BE49-F238E27FC236}">
                    <a16:creationId xmlns:a16="http://schemas.microsoft.com/office/drawing/2014/main" id="{7CEA251D-BC24-4B04-BD46-A336422F93A0}"/>
                  </a:ext>
                </a:extLst>
              </p:cNvPr>
              <p:cNvSpPr/>
              <p:nvPr userDrawn="1"/>
            </p:nvSpPr>
            <p:spPr>
              <a:xfrm>
                <a:off x="9662192" y="3525254"/>
                <a:ext cx="3324221"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2227120C-3FDB-494F-8510-2887D321D236}"/>
                  </a:ext>
                </a:extLst>
              </p:cNvPr>
              <p:cNvSpPr/>
              <p:nvPr userDrawn="1"/>
            </p:nvSpPr>
            <p:spPr>
              <a:xfrm>
                <a:off x="12537439" y="3536122"/>
                <a:ext cx="910581" cy="902529"/>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B3A87E3-20FD-4F9F-8EE4-58C50EB31476}"/>
                </a:ext>
              </a:extLst>
            </p:cNvPr>
            <p:cNvGrpSpPr/>
            <p:nvPr userDrawn="1"/>
          </p:nvGrpSpPr>
          <p:grpSpPr>
            <a:xfrm>
              <a:off x="-3275" y="-9336"/>
              <a:ext cx="2044925" cy="446531"/>
              <a:chOff x="9665301" y="3026573"/>
              <a:chExt cx="2819385" cy="615643"/>
            </a:xfrm>
          </p:grpSpPr>
          <p:sp>
            <p:nvSpPr>
              <p:cNvPr id="22" name="Rectangle 21">
                <a:extLst>
                  <a:ext uri="{FF2B5EF4-FFF2-40B4-BE49-F238E27FC236}">
                    <a16:creationId xmlns:a16="http://schemas.microsoft.com/office/drawing/2014/main" id="{6539BE3A-C865-4D2F-9AD8-A1E2D485A651}"/>
                  </a:ext>
                </a:extLst>
              </p:cNvPr>
              <p:cNvSpPr/>
              <p:nvPr userDrawn="1"/>
            </p:nvSpPr>
            <p:spPr>
              <a:xfrm>
                <a:off x="9665301"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8F7E490B-CCA7-4404-85B9-6BBE816363A2}"/>
                  </a:ext>
                </a:extLst>
              </p:cNvPr>
              <p:cNvSpPr/>
              <p:nvPr userDrawn="1"/>
            </p:nvSpPr>
            <p:spPr>
              <a:xfrm>
                <a:off x="11881673" y="3026573"/>
                <a:ext cx="603013"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Rectangle 26">
            <a:extLst>
              <a:ext uri="{FF2B5EF4-FFF2-40B4-BE49-F238E27FC236}">
                <a16:creationId xmlns:a16="http://schemas.microsoft.com/office/drawing/2014/main" id="{87414D1F-1475-4A0D-BD21-4EBB8E7E40B9}"/>
              </a:ext>
            </a:extLst>
          </p:cNvPr>
          <p:cNvSpPr/>
          <p:nvPr/>
        </p:nvSpPr>
        <p:spPr>
          <a:xfrm>
            <a:off x="7297122" y="1492477"/>
            <a:ext cx="4432233" cy="4293483"/>
          </a:xfrm>
          <a:prstGeom prst="rect">
            <a:avLst/>
          </a:prstGeom>
        </p:spPr>
        <p:txBody>
          <a:bodyPr wrap="square">
            <a:spAutoFit/>
          </a:bodyPr>
          <a:lstStyle/>
          <a:p>
            <a:r>
              <a:rPr lang="en-US" dirty="0">
                <a:solidFill>
                  <a:schemeClr val="bg1"/>
                </a:solidFill>
              </a:rPr>
              <a:t> </a:t>
            </a:r>
          </a:p>
          <a:p>
            <a:r>
              <a:rPr lang="en-US" sz="4000" b="1" i="1" dirty="0" smtClean="0">
                <a:solidFill>
                  <a:schemeClr val="bg1"/>
                </a:solidFill>
                <a:latin typeface="Avenir Next LT Pro" panose="020B0504020202020204" pitchFamily="34" charset="0"/>
              </a:rPr>
              <a:t>What products, resources or tools would best enable </a:t>
            </a:r>
            <a:r>
              <a:rPr lang="en-US" sz="4000" b="1" i="1" dirty="0" smtClean="0">
                <a:solidFill>
                  <a:schemeClr val="bg1"/>
                </a:solidFill>
                <a:latin typeface="Avenir Next LT Pro" panose="020B0504020202020204" pitchFamily="34" charset="0"/>
              </a:rPr>
              <a:t>your organization’s participation</a:t>
            </a:r>
            <a:r>
              <a:rPr lang="en-US" sz="4000" b="1" i="1" dirty="0" smtClean="0">
                <a:solidFill>
                  <a:schemeClr val="bg1"/>
                </a:solidFill>
                <a:latin typeface="Avenir Next LT Pro" panose="020B0504020202020204" pitchFamily="34" charset="0"/>
              </a:rPr>
              <a:t>?     </a:t>
            </a:r>
            <a:endParaRPr lang="en-US" sz="4000" b="1" i="1" dirty="0">
              <a:solidFill>
                <a:schemeClr val="bg1"/>
              </a:solidFill>
              <a:latin typeface="Avenir Next LT Pro" panose="020B0504020202020204" pitchFamily="34" charset="0"/>
            </a:endParaRPr>
          </a:p>
          <a:p>
            <a:pPr lvl="0" algn="l" defTabSz="457200" rtl="0" eaLnBrk="1" latinLnBrk="0" hangingPunct="1">
              <a:spcAft>
                <a:spcPts val="1200"/>
              </a:spcAft>
            </a:pPr>
            <a:endParaRPr lang="en-US" sz="1500" b="0" i="0" kern="1200" dirty="0">
              <a:solidFill>
                <a:schemeClr val="bg1"/>
              </a:solidFill>
              <a:latin typeface="Avenir Next LT Pro" panose="020B0504020202020204" pitchFamily="34" charset="0"/>
              <a:ea typeface="+mn-ea"/>
              <a:cs typeface="+mn-cs"/>
            </a:endParaRPr>
          </a:p>
        </p:txBody>
      </p:sp>
    </p:spTree>
    <p:extLst>
      <p:ext uri="{BB962C8B-B14F-4D97-AF65-F5344CB8AC3E}">
        <p14:creationId xmlns:p14="http://schemas.microsoft.com/office/powerpoint/2010/main" val="1231394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466" y="611416"/>
            <a:ext cx="9068844" cy="7044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WATER ’22 BUDGET </a:t>
            </a:r>
            <a:endParaRPr lang="en-US" sz="4800" b="1" dirty="0">
              <a:solidFill>
                <a:schemeClr val="tx1">
                  <a:lumMod val="65000"/>
                  <a:lumOff val="35000"/>
                </a:schemeClr>
              </a:solidFill>
              <a:latin typeface="Avenir Next LT Pro" panose="020B05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813979101"/>
              </p:ext>
            </p:extLst>
          </p:nvPr>
        </p:nvGraphicFramePr>
        <p:xfrm>
          <a:off x="-1" y="1414006"/>
          <a:ext cx="6599583" cy="50816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126988" y="1646521"/>
            <a:ext cx="4947411" cy="2031325"/>
          </a:xfrm>
          <a:prstGeom prst="rect">
            <a:avLst/>
          </a:prstGeom>
          <a:noFill/>
        </p:spPr>
        <p:txBody>
          <a:bodyPr wrap="square" rtlCol="0">
            <a:spAutoFit/>
          </a:bodyPr>
          <a:lstStyle/>
          <a:p>
            <a:r>
              <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WSRF funds will be leveraged </a:t>
            </a:r>
            <a:r>
              <a:rPr lang="en-US"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to </a:t>
            </a:r>
            <a:r>
              <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raise additional match funding in the form of local community grants and sponsorships from coalition partners, including water utilities and districts, energy utilities, breweries, rafting companies, and others. </a:t>
            </a:r>
          </a:p>
          <a:p>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364" t="26363" r="6862" b="9394"/>
          <a:stretch/>
        </p:blipFill>
        <p:spPr>
          <a:xfrm>
            <a:off x="6282081" y="3543299"/>
            <a:ext cx="4792317" cy="2723783"/>
          </a:xfrm>
          <a:prstGeom prst="rect">
            <a:avLst/>
          </a:prstGeom>
        </p:spPr>
      </p:pic>
      <p:grpSp>
        <p:nvGrpSpPr>
          <p:cNvPr id="6" name="Group 5">
            <a:extLst>
              <a:ext uri="{FF2B5EF4-FFF2-40B4-BE49-F238E27FC236}">
                <a16:creationId xmlns:a16="http://schemas.microsoft.com/office/drawing/2014/main" id="{0C1F155B-F6AE-435F-8BAA-E714A61A1179}"/>
              </a:ext>
            </a:extLst>
          </p:cNvPr>
          <p:cNvGrpSpPr/>
          <p:nvPr/>
        </p:nvGrpSpPr>
        <p:grpSpPr>
          <a:xfrm>
            <a:off x="9441987" y="0"/>
            <a:ext cx="2750011" cy="906867"/>
            <a:chOff x="9048391" y="0"/>
            <a:chExt cx="3143608" cy="1036663"/>
          </a:xfrm>
        </p:grpSpPr>
        <p:grpSp>
          <p:nvGrpSpPr>
            <p:cNvPr id="7" name="Group 6">
              <a:extLst>
                <a:ext uri="{FF2B5EF4-FFF2-40B4-BE49-F238E27FC236}">
                  <a16:creationId xmlns:a16="http://schemas.microsoft.com/office/drawing/2014/main" id="{32D58AE7-DEEF-43CC-AA46-B3791DC164BB}"/>
                </a:ext>
              </a:extLst>
            </p:cNvPr>
            <p:cNvGrpSpPr/>
            <p:nvPr userDrawn="1"/>
          </p:nvGrpSpPr>
          <p:grpSpPr>
            <a:xfrm>
              <a:off x="9048391" y="272759"/>
              <a:ext cx="3143607" cy="763904"/>
              <a:chOff x="8400492" y="3517306"/>
              <a:chExt cx="3791506" cy="921345"/>
            </a:xfrm>
          </p:grpSpPr>
          <p:sp>
            <p:nvSpPr>
              <p:cNvPr id="13" name="Rectangle 12">
                <a:extLst>
                  <a:ext uri="{FF2B5EF4-FFF2-40B4-BE49-F238E27FC236}">
                    <a16:creationId xmlns:a16="http://schemas.microsoft.com/office/drawing/2014/main" id="{32176FB7-B5C2-4EDB-A8AC-3FE7D9316BAD}"/>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E83E1AD7-A010-41DC-B7BC-AEFE86980C1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FBA33A4C-F1BC-47D9-ABC7-B4DE67A5C69E}"/>
                </a:ext>
              </a:extLst>
            </p:cNvPr>
            <p:cNvGrpSpPr/>
            <p:nvPr userDrawn="1"/>
          </p:nvGrpSpPr>
          <p:grpSpPr>
            <a:xfrm>
              <a:off x="9853248" y="0"/>
              <a:ext cx="2338751" cy="510441"/>
              <a:chOff x="9371231" y="3026573"/>
              <a:chExt cx="2820768" cy="615643"/>
            </a:xfrm>
          </p:grpSpPr>
          <p:sp>
            <p:nvSpPr>
              <p:cNvPr id="11" name="Rectangle 10">
                <a:extLst>
                  <a:ext uri="{FF2B5EF4-FFF2-40B4-BE49-F238E27FC236}">
                    <a16:creationId xmlns:a16="http://schemas.microsoft.com/office/drawing/2014/main" id="{1198EEF5-1DB1-43BC-950B-CF17DD959439}"/>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C9825B-A0C5-4EB2-816A-B2E68C118F44}"/>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5" name="Picture 14">
            <a:extLst>
              <a:ext uri="{FF2B5EF4-FFF2-40B4-BE49-F238E27FC236}">
                <a16:creationId xmlns:a16="http://schemas.microsoft.com/office/drawing/2014/main" id="{9BB35B09-B0CE-44D3-8B7D-77CE1A0FF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cxnSp>
        <p:nvCxnSpPr>
          <p:cNvPr id="16" name="Straight Connector 15">
            <a:extLst>
              <a:ext uri="{FF2B5EF4-FFF2-40B4-BE49-F238E27FC236}">
                <a16:creationId xmlns:a16="http://schemas.microsoft.com/office/drawing/2014/main" id="{207DD132-BB8E-4D76-B9F1-D5960F54AD2B}"/>
              </a:ext>
            </a:extLst>
          </p:cNvPr>
          <p:cNvCxnSpPr>
            <a:cxnSpLocks/>
          </p:cNvCxnSpPr>
          <p:nvPr/>
        </p:nvCxnSpPr>
        <p:spPr>
          <a:xfrm flipV="1">
            <a:off x="460827" y="1257732"/>
            <a:ext cx="6498935" cy="8329"/>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571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137" y="594298"/>
            <a:ext cx="9068844" cy="7044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WATER ’22 TIMELINE</a:t>
            </a:r>
            <a:endParaRPr lang="en-US" sz="4800" b="1" dirty="0">
              <a:solidFill>
                <a:schemeClr val="tx1">
                  <a:lumMod val="65000"/>
                  <a:lumOff val="35000"/>
                </a:schemeClr>
              </a:solidFill>
              <a:latin typeface="Avenir Next LT Pro" panose="020B0504020202020204" pitchFamily="34" charset="0"/>
            </a:endParaRPr>
          </a:p>
        </p:txBody>
      </p:sp>
      <p:sp>
        <p:nvSpPr>
          <p:cNvPr id="10" name="TextBox 9"/>
          <p:cNvSpPr txBox="1"/>
          <p:nvPr/>
        </p:nvSpPr>
        <p:spPr>
          <a:xfrm>
            <a:off x="432418" y="5062330"/>
            <a:ext cx="9360937" cy="923330"/>
          </a:xfrm>
          <a:prstGeom prst="rect">
            <a:avLst/>
          </a:prstGeom>
          <a:noFill/>
        </p:spPr>
        <p:txBody>
          <a:bodyPr wrap="square" rtlCol="0">
            <a:spAutoFit/>
          </a:bodyPr>
          <a:lstStyle/>
          <a:p>
            <a:r>
              <a:rPr lang="en-US"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Water ’22 activities will take place throughout calendar year 2022, for a full year of celebrating and raising awareness about water. </a:t>
            </a:r>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45603" y="1961322"/>
            <a:ext cx="12146397" cy="2438399"/>
          </a:xfrm>
          <a:prstGeom prst="rect">
            <a:avLst/>
          </a:prstGeom>
        </p:spPr>
      </p:pic>
      <p:cxnSp>
        <p:nvCxnSpPr>
          <p:cNvPr id="5" name="Straight Connector 4">
            <a:extLst>
              <a:ext uri="{FF2B5EF4-FFF2-40B4-BE49-F238E27FC236}">
                <a16:creationId xmlns:a16="http://schemas.microsoft.com/office/drawing/2014/main" id="{207DD132-BB8E-4D76-B9F1-D5960F54AD2B}"/>
              </a:ext>
            </a:extLst>
          </p:cNvPr>
          <p:cNvCxnSpPr>
            <a:cxnSpLocks/>
          </p:cNvCxnSpPr>
          <p:nvPr/>
        </p:nvCxnSpPr>
        <p:spPr>
          <a:xfrm flipV="1">
            <a:off x="460827" y="1257732"/>
            <a:ext cx="6498935" cy="8329"/>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0C1F155B-F6AE-435F-8BAA-E714A61A1179}"/>
              </a:ext>
            </a:extLst>
          </p:cNvPr>
          <p:cNvGrpSpPr/>
          <p:nvPr/>
        </p:nvGrpSpPr>
        <p:grpSpPr>
          <a:xfrm>
            <a:off x="9441987" y="0"/>
            <a:ext cx="2750011" cy="906867"/>
            <a:chOff x="9048391" y="0"/>
            <a:chExt cx="3143608" cy="1036663"/>
          </a:xfrm>
        </p:grpSpPr>
        <p:grpSp>
          <p:nvGrpSpPr>
            <p:cNvPr id="7" name="Group 6">
              <a:extLst>
                <a:ext uri="{FF2B5EF4-FFF2-40B4-BE49-F238E27FC236}">
                  <a16:creationId xmlns:a16="http://schemas.microsoft.com/office/drawing/2014/main" id="{32D58AE7-DEEF-43CC-AA46-B3791DC164BB}"/>
                </a:ext>
              </a:extLst>
            </p:cNvPr>
            <p:cNvGrpSpPr/>
            <p:nvPr userDrawn="1"/>
          </p:nvGrpSpPr>
          <p:grpSpPr>
            <a:xfrm>
              <a:off x="9048391" y="272759"/>
              <a:ext cx="3143607" cy="763904"/>
              <a:chOff x="8400492" y="3517306"/>
              <a:chExt cx="3791506" cy="921345"/>
            </a:xfrm>
          </p:grpSpPr>
          <p:sp>
            <p:nvSpPr>
              <p:cNvPr id="12" name="Rectangle 11">
                <a:extLst>
                  <a:ext uri="{FF2B5EF4-FFF2-40B4-BE49-F238E27FC236}">
                    <a16:creationId xmlns:a16="http://schemas.microsoft.com/office/drawing/2014/main" id="{32176FB7-B5C2-4EDB-A8AC-3FE7D9316BAD}"/>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83E1AD7-A010-41DC-B7BC-AEFE86980C1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FBA33A4C-F1BC-47D9-ABC7-B4DE67A5C69E}"/>
                </a:ext>
              </a:extLst>
            </p:cNvPr>
            <p:cNvGrpSpPr/>
            <p:nvPr userDrawn="1"/>
          </p:nvGrpSpPr>
          <p:grpSpPr>
            <a:xfrm>
              <a:off x="9853248" y="0"/>
              <a:ext cx="2338751" cy="510441"/>
              <a:chOff x="9371231" y="3026573"/>
              <a:chExt cx="2820768" cy="615643"/>
            </a:xfrm>
          </p:grpSpPr>
          <p:sp>
            <p:nvSpPr>
              <p:cNvPr id="9" name="Rectangle 8">
                <a:extLst>
                  <a:ext uri="{FF2B5EF4-FFF2-40B4-BE49-F238E27FC236}">
                    <a16:creationId xmlns:a16="http://schemas.microsoft.com/office/drawing/2014/main" id="{1198EEF5-1DB1-43BC-950B-CF17DD959439}"/>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3C9825B-A0C5-4EB2-816A-B2E68C118F44}"/>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Picture 13">
            <a:extLst>
              <a:ext uri="{FF2B5EF4-FFF2-40B4-BE49-F238E27FC236}">
                <a16:creationId xmlns:a16="http://schemas.microsoft.com/office/drawing/2014/main" id="{9BB35B09-B0CE-44D3-8B7D-77CE1A0FF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spTree>
    <p:extLst>
      <p:ext uri="{BB962C8B-B14F-4D97-AF65-F5344CB8AC3E}">
        <p14:creationId xmlns:p14="http://schemas.microsoft.com/office/powerpoint/2010/main" val="399268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137" y="594298"/>
            <a:ext cx="9068844" cy="7044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STEERING COMMITTEE</a:t>
            </a:r>
            <a:endParaRPr lang="en-US" sz="4800" b="1" dirty="0">
              <a:solidFill>
                <a:schemeClr val="tx1">
                  <a:lumMod val="65000"/>
                  <a:lumOff val="35000"/>
                </a:schemeClr>
              </a:solidFill>
              <a:latin typeface="Avenir Next LT Pro" panose="020B0504020202020204" pitchFamily="34" charset="0"/>
            </a:endParaRPr>
          </a:p>
        </p:txBody>
      </p:sp>
      <p:sp>
        <p:nvSpPr>
          <p:cNvPr id="10" name="TextBox 9"/>
          <p:cNvSpPr txBox="1"/>
          <p:nvPr/>
        </p:nvSpPr>
        <p:spPr>
          <a:xfrm>
            <a:off x="362137" y="1500482"/>
            <a:ext cx="11237612" cy="1477328"/>
          </a:xfrm>
          <a:prstGeom prst="rect">
            <a:avLst/>
          </a:prstGeom>
          <a:noFill/>
        </p:spPr>
        <p:txBody>
          <a:bodyPr wrap="square" rtlCol="0">
            <a:spAutoFit/>
          </a:bodyPr>
          <a:lstStyle/>
          <a:p>
            <a:r>
              <a:rPr lang="en-US"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The Steering Committee will meet regularly (twice per month through 2021) to advise on campaign messaging, activities, partnerships, expenditures, etc. </a:t>
            </a:r>
          </a:p>
          <a:p>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dirty="0"/>
          </a:p>
        </p:txBody>
      </p:sp>
      <p:cxnSp>
        <p:nvCxnSpPr>
          <p:cNvPr id="5" name="Straight Connector 4">
            <a:extLst>
              <a:ext uri="{FF2B5EF4-FFF2-40B4-BE49-F238E27FC236}">
                <a16:creationId xmlns:a16="http://schemas.microsoft.com/office/drawing/2014/main" id="{207DD132-BB8E-4D76-B9F1-D5960F54AD2B}"/>
              </a:ext>
            </a:extLst>
          </p:cNvPr>
          <p:cNvCxnSpPr>
            <a:cxnSpLocks/>
          </p:cNvCxnSpPr>
          <p:nvPr/>
        </p:nvCxnSpPr>
        <p:spPr>
          <a:xfrm flipV="1">
            <a:off x="460827" y="1257732"/>
            <a:ext cx="6498935" cy="8329"/>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0C1F155B-F6AE-435F-8BAA-E714A61A1179}"/>
              </a:ext>
            </a:extLst>
          </p:cNvPr>
          <p:cNvGrpSpPr/>
          <p:nvPr/>
        </p:nvGrpSpPr>
        <p:grpSpPr>
          <a:xfrm>
            <a:off x="9441987" y="0"/>
            <a:ext cx="2750011" cy="906867"/>
            <a:chOff x="9048391" y="0"/>
            <a:chExt cx="3143608" cy="1036663"/>
          </a:xfrm>
        </p:grpSpPr>
        <p:grpSp>
          <p:nvGrpSpPr>
            <p:cNvPr id="7" name="Group 6">
              <a:extLst>
                <a:ext uri="{FF2B5EF4-FFF2-40B4-BE49-F238E27FC236}">
                  <a16:creationId xmlns:a16="http://schemas.microsoft.com/office/drawing/2014/main" id="{32D58AE7-DEEF-43CC-AA46-B3791DC164BB}"/>
                </a:ext>
              </a:extLst>
            </p:cNvPr>
            <p:cNvGrpSpPr/>
            <p:nvPr userDrawn="1"/>
          </p:nvGrpSpPr>
          <p:grpSpPr>
            <a:xfrm>
              <a:off x="9048391" y="272759"/>
              <a:ext cx="3143607" cy="763904"/>
              <a:chOff x="8400492" y="3517306"/>
              <a:chExt cx="3791506" cy="921345"/>
            </a:xfrm>
          </p:grpSpPr>
          <p:sp>
            <p:nvSpPr>
              <p:cNvPr id="12" name="Rectangle 11">
                <a:extLst>
                  <a:ext uri="{FF2B5EF4-FFF2-40B4-BE49-F238E27FC236}">
                    <a16:creationId xmlns:a16="http://schemas.microsoft.com/office/drawing/2014/main" id="{32176FB7-B5C2-4EDB-A8AC-3FE7D9316BAD}"/>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83E1AD7-A010-41DC-B7BC-AEFE86980C1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FBA33A4C-F1BC-47D9-ABC7-B4DE67A5C69E}"/>
                </a:ext>
              </a:extLst>
            </p:cNvPr>
            <p:cNvGrpSpPr/>
            <p:nvPr userDrawn="1"/>
          </p:nvGrpSpPr>
          <p:grpSpPr>
            <a:xfrm>
              <a:off x="9853248" y="0"/>
              <a:ext cx="2338751" cy="510441"/>
              <a:chOff x="9371231" y="3026573"/>
              <a:chExt cx="2820768" cy="615643"/>
            </a:xfrm>
          </p:grpSpPr>
          <p:sp>
            <p:nvSpPr>
              <p:cNvPr id="9" name="Rectangle 8">
                <a:extLst>
                  <a:ext uri="{FF2B5EF4-FFF2-40B4-BE49-F238E27FC236}">
                    <a16:creationId xmlns:a16="http://schemas.microsoft.com/office/drawing/2014/main" id="{1198EEF5-1DB1-43BC-950B-CF17DD959439}"/>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3C9825B-A0C5-4EB2-816A-B2E68C118F44}"/>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Picture 1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19577061"/>
              </p:ext>
            </p:extLst>
          </p:nvPr>
        </p:nvGraphicFramePr>
        <p:xfrm>
          <a:off x="719583" y="2239146"/>
          <a:ext cx="6638034" cy="4351337"/>
        </p:xfrm>
        <a:graphic>
          <a:graphicData uri="http://schemas.openxmlformats.org/drawingml/2006/table">
            <a:tbl>
              <a:tblPr firstRow="1" firstCol="1" bandRow="1">
                <a:tableStyleId>{5C22544A-7EE6-4342-B048-85BDC9FD1C3A}</a:tableStyleId>
              </a:tblPr>
              <a:tblGrid>
                <a:gridCol w="1501010">
                  <a:extLst>
                    <a:ext uri="{9D8B030D-6E8A-4147-A177-3AD203B41FA5}">
                      <a16:colId xmlns:a16="http://schemas.microsoft.com/office/drawing/2014/main" val="2347306938"/>
                    </a:ext>
                  </a:extLst>
                </a:gridCol>
                <a:gridCol w="2656265">
                  <a:extLst>
                    <a:ext uri="{9D8B030D-6E8A-4147-A177-3AD203B41FA5}">
                      <a16:colId xmlns:a16="http://schemas.microsoft.com/office/drawing/2014/main" val="800218621"/>
                    </a:ext>
                  </a:extLst>
                </a:gridCol>
                <a:gridCol w="130112">
                  <a:extLst>
                    <a:ext uri="{9D8B030D-6E8A-4147-A177-3AD203B41FA5}">
                      <a16:colId xmlns:a16="http://schemas.microsoft.com/office/drawing/2014/main" val="19650057"/>
                    </a:ext>
                  </a:extLst>
                </a:gridCol>
                <a:gridCol w="2350647">
                  <a:extLst>
                    <a:ext uri="{9D8B030D-6E8A-4147-A177-3AD203B41FA5}">
                      <a16:colId xmlns:a16="http://schemas.microsoft.com/office/drawing/2014/main" val="3703230278"/>
                    </a:ext>
                  </a:extLst>
                </a:gridCol>
              </a:tblGrid>
              <a:tr h="511922">
                <a:tc>
                  <a:txBody>
                    <a:bodyPr/>
                    <a:lstStyle/>
                    <a:p>
                      <a:pPr marL="0" marR="0">
                        <a:lnSpc>
                          <a:spcPct val="200000"/>
                        </a:lnSpc>
                        <a:spcBef>
                          <a:spcPts val="0"/>
                        </a:spcBef>
                        <a:spcAft>
                          <a:spcPts val="0"/>
                        </a:spcAft>
                      </a:pPr>
                      <a:r>
                        <a:rPr lang="en-US" sz="800">
                          <a:effectLst/>
                        </a:rPr>
                        <a:t>Kaitlyn Beekman</a:t>
                      </a:r>
                    </a:p>
                    <a:p>
                      <a:pPr marL="0" marR="0">
                        <a:lnSpc>
                          <a:spcPct val="200000"/>
                        </a:lnSpc>
                        <a:spcBef>
                          <a:spcPts val="0"/>
                        </a:spcBef>
                        <a:spcAft>
                          <a:spcPts val="0"/>
                        </a:spcAft>
                      </a:pPr>
                      <a:r>
                        <a:rPr lang="en-US" sz="800">
                          <a:effectLst/>
                        </a:rPr>
                        <a:t>Abby Burk</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 Dept. of Public Health and Environment</a:t>
                      </a:r>
                    </a:p>
                    <a:p>
                      <a:pPr marL="0" marR="0">
                        <a:lnSpc>
                          <a:spcPct val="200000"/>
                        </a:lnSpc>
                        <a:spcBef>
                          <a:spcPts val="0"/>
                        </a:spcBef>
                        <a:spcAft>
                          <a:spcPts val="0"/>
                        </a:spcAft>
                      </a:pPr>
                      <a:r>
                        <a:rPr lang="en-US" sz="800">
                          <a:effectLst/>
                        </a:rPr>
                        <a:t>Audubon Rockies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kaitlyn.beekman@state.co.us</a:t>
                      </a:r>
                    </a:p>
                    <a:p>
                      <a:pPr marL="0" marR="0">
                        <a:lnSpc>
                          <a:spcPct val="200000"/>
                        </a:lnSpc>
                        <a:spcBef>
                          <a:spcPts val="0"/>
                        </a:spcBef>
                        <a:spcAft>
                          <a:spcPts val="0"/>
                        </a:spcAft>
                      </a:pPr>
                      <a:r>
                        <a:rPr lang="en-US" sz="800">
                          <a:effectLst/>
                        </a:rPr>
                        <a:t>abby.burk@audubon.org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295524935"/>
                  </a:ext>
                </a:extLst>
              </a:tr>
              <a:tr h="255961">
                <a:tc>
                  <a:txBody>
                    <a:bodyPr/>
                    <a:lstStyle/>
                    <a:p>
                      <a:pPr marL="0" marR="0">
                        <a:lnSpc>
                          <a:spcPct val="200000"/>
                        </a:lnSpc>
                        <a:spcBef>
                          <a:spcPts val="0"/>
                        </a:spcBef>
                        <a:spcAft>
                          <a:spcPts val="0"/>
                        </a:spcAft>
                      </a:pPr>
                      <a:r>
                        <a:rPr lang="en-US" sz="800">
                          <a:effectLst/>
                        </a:rPr>
                        <a:t>Perry Cabot</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Colorado State University Extension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Perry.Cabot@colostate.edu</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1302986367"/>
                  </a:ext>
                </a:extLst>
              </a:tr>
              <a:tr h="255961">
                <a:tc>
                  <a:txBody>
                    <a:bodyPr/>
                    <a:lstStyle/>
                    <a:p>
                      <a:pPr marL="0" marR="0">
                        <a:lnSpc>
                          <a:spcPct val="200000"/>
                        </a:lnSpc>
                        <a:spcBef>
                          <a:spcPts val="0"/>
                        </a:spcBef>
                        <a:spcAft>
                          <a:spcPts val="0"/>
                        </a:spcAft>
                      </a:pPr>
                      <a:r>
                        <a:rPr lang="en-US" sz="800">
                          <a:effectLst/>
                        </a:rPr>
                        <a:t>Marielle Cowdin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Colorado River District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mcowdin@crwcd.org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1959627275"/>
                  </a:ext>
                </a:extLst>
              </a:tr>
              <a:tr h="255961">
                <a:tc>
                  <a:txBody>
                    <a:bodyPr/>
                    <a:lstStyle/>
                    <a:p>
                      <a:pPr marL="0" marR="0">
                        <a:lnSpc>
                          <a:spcPct val="200000"/>
                        </a:lnSpc>
                        <a:spcBef>
                          <a:spcPts val="0"/>
                        </a:spcBef>
                        <a:spcAft>
                          <a:spcPts val="0"/>
                        </a:spcAft>
                      </a:pPr>
                      <a:r>
                        <a:rPr lang="en-US" sz="800">
                          <a:effectLst/>
                        </a:rPr>
                        <a:t>Hannah Holm</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Colorado Mesa University</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hhoissalm@coloradomesa.edu</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934829901"/>
                  </a:ext>
                </a:extLst>
              </a:tr>
              <a:tr h="255961">
                <a:tc>
                  <a:txBody>
                    <a:bodyPr/>
                    <a:lstStyle/>
                    <a:p>
                      <a:pPr marL="0" marR="0">
                        <a:lnSpc>
                          <a:spcPct val="200000"/>
                        </a:lnSpc>
                        <a:spcBef>
                          <a:spcPts val="0"/>
                        </a:spcBef>
                        <a:spcAft>
                          <a:spcPts val="0"/>
                        </a:spcAft>
                      </a:pPr>
                      <a:r>
                        <a:rPr lang="en-US" sz="800">
                          <a:effectLst/>
                        </a:rPr>
                        <a:t>Julie Kallenberger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Colorado Water Center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Julie.Kallenberger@colostate.edu</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3538722315"/>
                  </a:ext>
                </a:extLst>
              </a:tr>
              <a:tr h="255961">
                <a:tc>
                  <a:txBody>
                    <a:bodyPr/>
                    <a:lstStyle/>
                    <a:p>
                      <a:pPr marL="0" marR="0">
                        <a:lnSpc>
                          <a:spcPct val="200000"/>
                        </a:lnSpc>
                        <a:spcBef>
                          <a:spcPts val="0"/>
                        </a:spcBef>
                        <a:spcAft>
                          <a:spcPts val="0"/>
                        </a:spcAft>
                      </a:pPr>
                      <a:r>
                        <a:rPr lang="en-US" sz="800">
                          <a:effectLst/>
                        </a:rPr>
                        <a:t>Sara Leonard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CWCB</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sara.leonard@state.co.us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3485617446"/>
                  </a:ext>
                </a:extLst>
              </a:tr>
              <a:tr h="255961">
                <a:tc>
                  <a:txBody>
                    <a:bodyPr/>
                    <a:lstStyle/>
                    <a:p>
                      <a:pPr marL="0" marR="0">
                        <a:lnSpc>
                          <a:spcPct val="200000"/>
                        </a:lnSpc>
                        <a:spcBef>
                          <a:spcPts val="0"/>
                        </a:spcBef>
                        <a:spcAft>
                          <a:spcPts val="0"/>
                        </a:spcAft>
                      </a:pPr>
                      <a:r>
                        <a:rPr lang="en-US" sz="800">
                          <a:effectLst/>
                        </a:rPr>
                        <a:t>Ryan Maecker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Colorado Springs Utilities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rmaecker@csu.org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1956302934"/>
                  </a:ext>
                </a:extLst>
              </a:tr>
              <a:tr h="255961">
                <a:tc>
                  <a:txBody>
                    <a:bodyPr/>
                    <a:lstStyle/>
                    <a:p>
                      <a:pPr marL="0" marR="0">
                        <a:lnSpc>
                          <a:spcPct val="200000"/>
                        </a:lnSpc>
                        <a:spcBef>
                          <a:spcPts val="0"/>
                        </a:spcBef>
                        <a:spcAft>
                          <a:spcPts val="0"/>
                        </a:spcAft>
                      </a:pPr>
                      <a:r>
                        <a:rPr lang="en-US" sz="800">
                          <a:effectLst/>
                        </a:rPr>
                        <a:t>Molly Mugglestone</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Business for Water Stewardship</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molly@businessforwater.org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2929125402"/>
                  </a:ext>
                </a:extLst>
              </a:tr>
              <a:tr h="255961">
                <a:tc>
                  <a:txBody>
                    <a:bodyPr/>
                    <a:lstStyle/>
                    <a:p>
                      <a:pPr marL="0" marR="0">
                        <a:lnSpc>
                          <a:spcPct val="200000"/>
                        </a:lnSpc>
                        <a:spcBef>
                          <a:spcPts val="0"/>
                        </a:spcBef>
                        <a:spcAft>
                          <a:spcPts val="0"/>
                        </a:spcAft>
                      </a:pPr>
                      <a:r>
                        <a:rPr lang="en-US" sz="800">
                          <a:effectLst/>
                        </a:rPr>
                        <a:t>Issamar Pichardo</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Conservation Colorado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u="none" strike="noStrike">
                          <a:effectLst/>
                          <a:hlinkClick r:id="rId4"/>
                        </a:rPr>
                        <a:t>Issamar@conservationco.org</a:t>
                      </a: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2982484611"/>
                  </a:ext>
                </a:extLst>
              </a:tr>
              <a:tr h="255961">
                <a:tc>
                  <a:txBody>
                    <a:bodyPr/>
                    <a:lstStyle/>
                    <a:p>
                      <a:pPr marL="0" marR="0">
                        <a:lnSpc>
                          <a:spcPct val="200000"/>
                        </a:lnSpc>
                        <a:spcBef>
                          <a:spcPts val="0"/>
                        </a:spcBef>
                        <a:spcAft>
                          <a:spcPts val="0"/>
                        </a:spcAft>
                      </a:pPr>
                      <a:r>
                        <a:rPr lang="en-US" sz="800">
                          <a:effectLst/>
                        </a:rPr>
                        <a:t>Jayla Poppleton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WEco Executive Director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jayla@wateredco.org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2542244793"/>
                  </a:ext>
                </a:extLst>
              </a:tr>
              <a:tr h="255961">
                <a:tc>
                  <a:txBody>
                    <a:bodyPr/>
                    <a:lstStyle/>
                    <a:p>
                      <a:pPr marL="0" marR="0">
                        <a:lnSpc>
                          <a:spcPct val="200000"/>
                        </a:lnSpc>
                        <a:spcBef>
                          <a:spcPts val="0"/>
                        </a:spcBef>
                        <a:spcAft>
                          <a:spcPts val="0"/>
                        </a:spcAft>
                      </a:pPr>
                      <a:r>
                        <a:rPr lang="en-US" sz="800">
                          <a:effectLst/>
                        </a:rPr>
                        <a:t>Alyssa Quinn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Colorado Water Wise</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ALQuinn@plattecanyon.org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4118392543"/>
                  </a:ext>
                </a:extLst>
              </a:tr>
              <a:tr h="255961">
                <a:tc>
                  <a:txBody>
                    <a:bodyPr/>
                    <a:lstStyle/>
                    <a:p>
                      <a:pPr marL="0" marR="0">
                        <a:lnSpc>
                          <a:spcPct val="200000"/>
                        </a:lnSpc>
                        <a:spcBef>
                          <a:spcPts val="0"/>
                        </a:spcBef>
                        <a:spcAft>
                          <a:spcPts val="0"/>
                        </a:spcAft>
                      </a:pPr>
                      <a:r>
                        <a:rPr lang="en-US" sz="800">
                          <a:effectLst/>
                        </a:rPr>
                        <a:t>Patty Rettig</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Water Resources Archive, CSU</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Patricia.rettig@colostate.edu</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1977607591"/>
                  </a:ext>
                </a:extLst>
              </a:tr>
              <a:tr h="255961">
                <a:tc>
                  <a:txBody>
                    <a:bodyPr/>
                    <a:lstStyle/>
                    <a:p>
                      <a:pPr marL="0" marR="0">
                        <a:lnSpc>
                          <a:spcPct val="200000"/>
                        </a:lnSpc>
                        <a:spcBef>
                          <a:spcPts val="0"/>
                        </a:spcBef>
                        <a:spcAft>
                          <a:spcPts val="0"/>
                        </a:spcAft>
                      </a:pPr>
                      <a:r>
                        <a:rPr lang="en-US" sz="800">
                          <a:effectLst/>
                        </a:rPr>
                        <a:t>Elizabeth Schoder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CWCB</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elizabeth.schoder@state.co.us</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969638657"/>
                  </a:ext>
                </a:extLst>
              </a:tr>
              <a:tr h="255961">
                <a:tc>
                  <a:txBody>
                    <a:bodyPr/>
                    <a:lstStyle/>
                    <a:p>
                      <a:pPr marL="0" marR="0">
                        <a:lnSpc>
                          <a:spcPct val="200000"/>
                        </a:lnSpc>
                        <a:spcBef>
                          <a:spcPts val="0"/>
                        </a:spcBef>
                        <a:spcAft>
                          <a:spcPts val="0"/>
                        </a:spcAft>
                      </a:pPr>
                      <a:r>
                        <a:rPr lang="en-US" sz="800">
                          <a:effectLst/>
                        </a:rPr>
                        <a:t>Nona Shipman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One World One Water Center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nshipman@msudenver.edu</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1695795832"/>
                  </a:ext>
                </a:extLst>
              </a:tr>
              <a:tr h="255961">
                <a:tc>
                  <a:txBody>
                    <a:bodyPr/>
                    <a:lstStyle/>
                    <a:p>
                      <a:pPr marL="0" marR="0">
                        <a:lnSpc>
                          <a:spcPct val="200000"/>
                        </a:lnSpc>
                        <a:spcBef>
                          <a:spcPts val="0"/>
                        </a:spcBef>
                        <a:spcAft>
                          <a:spcPts val="0"/>
                        </a:spcAft>
                      </a:pPr>
                      <a:r>
                        <a:rPr lang="en-US" sz="800">
                          <a:effectLst/>
                        </a:rPr>
                        <a:t>Brian Werner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WEco Board &amp; Program Committee Member</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brw2024@aol.com</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4208975769"/>
                  </a:ext>
                </a:extLst>
              </a:tr>
              <a:tr h="255961">
                <a:tc>
                  <a:txBody>
                    <a:bodyPr/>
                    <a:lstStyle/>
                    <a:p>
                      <a:pPr marL="0" marR="0">
                        <a:lnSpc>
                          <a:spcPct val="200000"/>
                        </a:lnSpc>
                        <a:spcBef>
                          <a:spcPts val="0"/>
                        </a:spcBef>
                        <a:spcAft>
                          <a:spcPts val="0"/>
                        </a:spcAft>
                      </a:pPr>
                      <a:r>
                        <a:rPr lang="en-US" sz="800">
                          <a:effectLst/>
                        </a:rPr>
                        <a:t>Scott Williamson</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WEco Education Programs Manager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tc>
                  <a:txBody>
                    <a:bodyPr/>
                    <a:lstStyle/>
                    <a:p>
                      <a:pPr marL="0" marR="0">
                        <a:lnSpc>
                          <a:spcPct val="200000"/>
                        </a:lnSpc>
                        <a:spcBef>
                          <a:spcPts val="0"/>
                        </a:spcBef>
                        <a:spcAft>
                          <a:spcPts val="0"/>
                        </a:spcAft>
                      </a:pPr>
                      <a:r>
                        <a:rPr lang="en-US" sz="800" dirty="0">
                          <a:effectLst/>
                        </a:rPr>
                        <a:t>scott@wateredco.org</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2356" marR="52356" marT="0" marB="0"/>
                </a:tc>
                <a:extLst>
                  <a:ext uri="{0D108BD9-81ED-4DB2-BD59-A6C34878D82A}">
                    <a16:rowId xmlns:a16="http://schemas.microsoft.com/office/drawing/2014/main" val="2689880601"/>
                  </a:ext>
                </a:extLst>
              </a:tr>
            </a:tbl>
          </a:graphicData>
        </a:graphic>
      </p:graphicFrame>
      <p:sp>
        <p:nvSpPr>
          <p:cNvPr id="16" name="TextBox 15"/>
          <p:cNvSpPr txBox="1"/>
          <p:nvPr/>
        </p:nvSpPr>
        <p:spPr>
          <a:xfrm>
            <a:off x="7715063" y="2440915"/>
            <a:ext cx="3884686" cy="2585323"/>
          </a:xfrm>
          <a:prstGeom prst="rect">
            <a:avLst/>
          </a:prstGeom>
          <a:noFill/>
        </p:spPr>
        <p:txBody>
          <a:bodyPr wrap="square" rtlCol="0">
            <a:spAutoFit/>
          </a:bodyPr>
          <a:lstStyle/>
          <a:p>
            <a:endParaRPr lang="en-US"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r>
              <a:rPr lang="en-US" b="1" i="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Other Partners</a:t>
            </a:r>
            <a:endParaRPr lang="en-US" b="1" i="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r>
              <a:rPr lang="en-US"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Staff has generated a long list of other partners to recruit and Steering Committee review and make additional suggestions. </a:t>
            </a:r>
          </a:p>
          <a:p>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84792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137" y="594298"/>
            <a:ext cx="9068844" cy="7044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EARLY MESSAGING THEMES</a:t>
            </a:r>
            <a:endParaRPr lang="en-US" sz="4800" b="1" dirty="0">
              <a:solidFill>
                <a:schemeClr val="tx1">
                  <a:lumMod val="65000"/>
                  <a:lumOff val="35000"/>
                </a:schemeClr>
              </a:solidFill>
              <a:latin typeface="Avenir Next LT Pro" panose="020B0504020202020204" pitchFamily="34" charset="0"/>
            </a:endParaRPr>
          </a:p>
        </p:txBody>
      </p:sp>
      <p:sp>
        <p:nvSpPr>
          <p:cNvPr id="10" name="TextBox 9"/>
          <p:cNvSpPr txBox="1"/>
          <p:nvPr/>
        </p:nvSpPr>
        <p:spPr>
          <a:xfrm>
            <a:off x="362137" y="1740512"/>
            <a:ext cx="11237612" cy="437042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A unifying message around water – Wate</a:t>
            </a: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r connects us all. </a:t>
            </a:r>
            <a:endPar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Emphasizing uniqueness of Colorado and the pride we have in common</a:t>
            </a: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a:t>
            </a:r>
          </a:p>
          <a:p>
            <a:pPr marL="457200" indent="-457200">
              <a:buFont typeface="Arial" panose="020B0604020202020204" pitchFamily="34" charset="0"/>
              <a:buChar char="•"/>
            </a:pP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Tie past, present and future in narrative.</a:t>
            </a:r>
          </a:p>
          <a:p>
            <a:pPr marL="457200" indent="-457200">
              <a:buFont typeface="Arial" panose="020B0604020202020204" pitchFamily="34" charset="0"/>
              <a:buChar char="•"/>
            </a:pP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If Water 2012 was about celebrating wate</a:t>
            </a: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r, maybe Water ’22 is about activating for water. </a:t>
            </a:r>
          </a:p>
          <a:p>
            <a:pPr marL="457200" indent="-457200">
              <a:buFont typeface="Arial" panose="020B0604020202020204" pitchFamily="34" charset="0"/>
              <a:buChar char="•"/>
            </a:pP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Foster a stewardship ethic: This is water we all need to take care of, shared stewardship. </a:t>
            </a:r>
            <a:r>
              <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rPr>
              <a:t> </a:t>
            </a:r>
            <a:endParaRPr lang="en-US" sz="2800" b="1" dirty="0" smtClean="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b="1" dirty="0">
              <a:solidFill>
                <a:schemeClr val="tx1">
                  <a:lumMod val="50000"/>
                  <a:lumOff val="50000"/>
                </a:schemeClr>
              </a:solidFill>
              <a:latin typeface="AvenirNext LT Pro Regular" panose="020B0504020202020204" pitchFamily="34" charset="0"/>
              <a:ea typeface="Calibri" panose="020F0502020204030204" pitchFamily="34" charset="0"/>
              <a:cs typeface="Arial" panose="020B0604020202020204" pitchFamily="34" charset="0"/>
            </a:endParaRPr>
          </a:p>
          <a:p>
            <a:endParaRPr lang="en-US" dirty="0"/>
          </a:p>
        </p:txBody>
      </p:sp>
      <p:cxnSp>
        <p:nvCxnSpPr>
          <p:cNvPr id="5" name="Straight Connector 4">
            <a:extLst>
              <a:ext uri="{FF2B5EF4-FFF2-40B4-BE49-F238E27FC236}">
                <a16:creationId xmlns:a16="http://schemas.microsoft.com/office/drawing/2014/main" id="{207DD132-BB8E-4D76-B9F1-D5960F54AD2B}"/>
              </a:ext>
            </a:extLst>
          </p:cNvPr>
          <p:cNvCxnSpPr>
            <a:cxnSpLocks/>
          </p:cNvCxnSpPr>
          <p:nvPr/>
        </p:nvCxnSpPr>
        <p:spPr>
          <a:xfrm>
            <a:off x="460827" y="1266062"/>
            <a:ext cx="8225973" cy="14525"/>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0C1F155B-F6AE-435F-8BAA-E714A61A1179}"/>
              </a:ext>
            </a:extLst>
          </p:cNvPr>
          <p:cNvGrpSpPr/>
          <p:nvPr/>
        </p:nvGrpSpPr>
        <p:grpSpPr>
          <a:xfrm>
            <a:off x="9441987" y="0"/>
            <a:ext cx="2750011" cy="906867"/>
            <a:chOff x="9048391" y="0"/>
            <a:chExt cx="3143608" cy="1036663"/>
          </a:xfrm>
        </p:grpSpPr>
        <p:grpSp>
          <p:nvGrpSpPr>
            <p:cNvPr id="7" name="Group 6">
              <a:extLst>
                <a:ext uri="{FF2B5EF4-FFF2-40B4-BE49-F238E27FC236}">
                  <a16:creationId xmlns:a16="http://schemas.microsoft.com/office/drawing/2014/main" id="{32D58AE7-DEEF-43CC-AA46-B3791DC164BB}"/>
                </a:ext>
              </a:extLst>
            </p:cNvPr>
            <p:cNvGrpSpPr/>
            <p:nvPr userDrawn="1"/>
          </p:nvGrpSpPr>
          <p:grpSpPr>
            <a:xfrm>
              <a:off x="9048391" y="272759"/>
              <a:ext cx="3143607" cy="763904"/>
              <a:chOff x="8400492" y="3517306"/>
              <a:chExt cx="3791506" cy="921345"/>
            </a:xfrm>
          </p:grpSpPr>
          <p:sp>
            <p:nvSpPr>
              <p:cNvPr id="12" name="Rectangle 11">
                <a:extLst>
                  <a:ext uri="{FF2B5EF4-FFF2-40B4-BE49-F238E27FC236}">
                    <a16:creationId xmlns:a16="http://schemas.microsoft.com/office/drawing/2014/main" id="{32176FB7-B5C2-4EDB-A8AC-3FE7D9316BAD}"/>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83E1AD7-A010-41DC-B7BC-AEFE86980C1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FBA33A4C-F1BC-47D9-ABC7-B4DE67A5C69E}"/>
                </a:ext>
              </a:extLst>
            </p:cNvPr>
            <p:cNvGrpSpPr/>
            <p:nvPr userDrawn="1"/>
          </p:nvGrpSpPr>
          <p:grpSpPr>
            <a:xfrm>
              <a:off x="9853248" y="0"/>
              <a:ext cx="2338751" cy="510441"/>
              <a:chOff x="9371231" y="3026573"/>
              <a:chExt cx="2820768" cy="615643"/>
            </a:xfrm>
          </p:grpSpPr>
          <p:sp>
            <p:nvSpPr>
              <p:cNvPr id="9" name="Rectangle 8">
                <a:extLst>
                  <a:ext uri="{FF2B5EF4-FFF2-40B4-BE49-F238E27FC236}">
                    <a16:creationId xmlns:a16="http://schemas.microsoft.com/office/drawing/2014/main" id="{1198EEF5-1DB1-43BC-950B-CF17DD959439}"/>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3C9825B-A0C5-4EB2-816A-B2E68C118F44}"/>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Picture 1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spTree>
    <p:extLst>
      <p:ext uri="{BB962C8B-B14F-4D97-AF65-F5344CB8AC3E}">
        <p14:creationId xmlns:p14="http://schemas.microsoft.com/office/powerpoint/2010/main" val="210331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521" y="1122868"/>
            <a:ext cx="8732370" cy="7840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’22 BASIN EVENTS</a:t>
            </a:r>
            <a:endParaRPr lang="en-US" sz="4800" b="1" dirty="0">
              <a:solidFill>
                <a:schemeClr val="tx1">
                  <a:lumMod val="65000"/>
                  <a:lumOff val="35000"/>
                </a:schemeClr>
              </a:solidFill>
              <a:latin typeface="Avenir Next LT Pro" panose="020B0504020202020204" pitchFamily="34" charset="0"/>
            </a:endParaRPr>
          </a:p>
        </p:txBody>
      </p:sp>
      <p:sp>
        <p:nvSpPr>
          <p:cNvPr id="10" name="Rectangle 9">
            <a:extLst>
              <a:ext uri="{FF2B5EF4-FFF2-40B4-BE49-F238E27FC236}">
                <a16:creationId xmlns:a16="http://schemas.microsoft.com/office/drawing/2014/main" id="{87414D1F-1475-4A0D-BD21-4EBB8E7E40B9}"/>
              </a:ext>
            </a:extLst>
          </p:cNvPr>
          <p:cNvSpPr/>
          <p:nvPr/>
        </p:nvSpPr>
        <p:spPr>
          <a:xfrm>
            <a:off x="6933776" y="1221432"/>
            <a:ext cx="4432233" cy="3231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500" b="1" i="0" u="none" strike="noStrike" kern="1200" cap="none" spc="0" normalizeH="0" baseline="0" noProof="0" dirty="0" smtClean="0">
                <a:ln>
                  <a:noFill/>
                </a:ln>
                <a:solidFill>
                  <a:prstClr val="white"/>
                </a:solidFill>
                <a:effectLst/>
                <a:uLnTx/>
                <a:uFillTx/>
                <a:latin typeface="Avenir Next LT Pro" panose="020B0504020202020204" pitchFamily="34" charset="0"/>
                <a:ea typeface="+mn-ea"/>
                <a:cs typeface="+mn-cs"/>
              </a:rPr>
              <a:t>\</a:t>
            </a:r>
            <a:endParaRPr kumimoji="0" lang="en-US" sz="1800" b="1" i="0" u="none" strike="noStrike" kern="1200" cap="none" spc="0" normalizeH="0" baseline="0" noProof="0" dirty="0" smtClean="0">
              <a:ln>
                <a:noFill/>
              </a:ln>
              <a:solidFill>
                <a:prstClr val="white"/>
              </a:solidFill>
              <a:effectLst/>
              <a:uLnTx/>
              <a:uFillTx/>
              <a:latin typeface="Avenir Next LT Pro" panose="020B0504020202020204" pitchFamily="34" charset="0"/>
              <a:ea typeface="+mn-ea"/>
              <a:cs typeface="+mn-cs"/>
            </a:endParaRPr>
          </a:p>
        </p:txBody>
      </p:sp>
      <p:grpSp>
        <p:nvGrpSpPr>
          <p:cNvPr id="11" name="Group 10">
            <a:extLst>
              <a:ext uri="{FF2B5EF4-FFF2-40B4-BE49-F238E27FC236}">
                <a16:creationId xmlns:a16="http://schemas.microsoft.com/office/drawing/2014/main" id="{84EBE6B8-7BA2-47EC-9782-2FE9237A74D4}"/>
              </a:ext>
            </a:extLst>
          </p:cNvPr>
          <p:cNvGrpSpPr/>
          <p:nvPr/>
        </p:nvGrpSpPr>
        <p:grpSpPr>
          <a:xfrm>
            <a:off x="6639277" y="585280"/>
            <a:ext cx="5458739" cy="6191022"/>
            <a:chOff x="634717" y="613956"/>
            <a:chExt cx="5458739" cy="6191022"/>
          </a:xfrm>
        </p:grpSpPr>
        <p:sp>
          <p:nvSpPr>
            <p:cNvPr id="12" name="Rectangle 11">
              <a:extLst>
                <a:ext uri="{FF2B5EF4-FFF2-40B4-BE49-F238E27FC236}">
                  <a16:creationId xmlns:a16="http://schemas.microsoft.com/office/drawing/2014/main" id="{F207A76D-473A-4046-A1BC-15E621F10830}"/>
                </a:ext>
              </a:extLst>
            </p:cNvPr>
            <p:cNvSpPr/>
            <p:nvPr/>
          </p:nvSpPr>
          <p:spPr>
            <a:xfrm>
              <a:off x="634717" y="613956"/>
              <a:ext cx="5458739" cy="6191022"/>
            </a:xfrm>
            <a:prstGeom prst="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B6A50BC-D6CE-4D35-96AC-C9DD319F4477}"/>
                </a:ext>
              </a:extLst>
            </p:cNvPr>
            <p:cNvSpPr/>
            <p:nvPr/>
          </p:nvSpPr>
          <p:spPr>
            <a:xfrm>
              <a:off x="860511" y="813681"/>
              <a:ext cx="5003682" cy="5770880"/>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7414D1F-1475-4A0D-BD21-4EBB8E7E40B9}"/>
                </a:ext>
              </a:extLst>
            </p:cNvPr>
            <p:cNvSpPr/>
            <p:nvPr/>
          </p:nvSpPr>
          <p:spPr>
            <a:xfrm>
              <a:off x="1272019" y="1162972"/>
              <a:ext cx="4432233" cy="54938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EMERGING THEMES</a:t>
              </a: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Water connects communities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Issues require collaboration &amp; multi-benefit solutions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Scenarios change outlook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Projects done on “water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EMERGING </a:t>
              </a:r>
              <a:r>
                <a:rPr kumimoji="0" lang="en-US" sz="2400" b="1" i="1" u="none" strike="noStrike" kern="1200" cap="none" spc="0" normalizeH="0" baseline="0" noProof="0" dirty="0" smtClean="0">
                  <a:ln>
                    <a:noFill/>
                  </a:ln>
                  <a:solidFill>
                    <a:prstClr val="white"/>
                  </a:solidFill>
                  <a:effectLst/>
                  <a:uLnTx/>
                  <a:uFillTx/>
                  <a:latin typeface="Calibri" panose="020F0502020204030204"/>
                  <a:ea typeface="+mn-ea"/>
                  <a:cs typeface="+mn-cs"/>
                </a:rPr>
                <a:t>CONSIDERATIONS</a:t>
              </a: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Reach new audiences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Get hands dirty/“Sweat equity”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Feature local food and produce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Awareness vs. comprehensive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Wild card: flight tours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Weather considerations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Title Placeholder 1">
              <a:extLst>
                <a:ext uri="{FF2B5EF4-FFF2-40B4-BE49-F238E27FC236}">
                  <a16:creationId xmlns:a16="http://schemas.microsoft.com/office/drawing/2014/main" id="{EFB1EC1D-0F3A-4E69-A7D3-7E4E6FEB901A}"/>
                </a:ext>
              </a:extLst>
            </p:cNvPr>
            <p:cNvSpPr txBox="1">
              <a:spLocks/>
            </p:cNvSpPr>
            <p:nvPr/>
          </p:nvSpPr>
          <p:spPr>
            <a:xfrm>
              <a:off x="894075" y="959630"/>
              <a:ext cx="813549" cy="85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grpSp>
      <p:sp>
        <p:nvSpPr>
          <p:cNvPr id="3" name="Rectangle 2"/>
          <p:cNvSpPr/>
          <p:nvPr/>
        </p:nvSpPr>
        <p:spPr>
          <a:xfrm>
            <a:off x="10257183" y="0"/>
            <a:ext cx="1934817" cy="57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417521" y="2241879"/>
            <a:ext cx="5719011"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1 event/Basin (9 total), Jan – Sept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WEco</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 subcontract </a:t>
            </a:r>
            <a:r>
              <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with Brown and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Caldwell</a:t>
            </a:r>
            <a:endPar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Goals:</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sym typeface="Wingdings" panose="05000000000000000000" pitchFamily="2" charset="2"/>
              </a:rPr>
              <a:t></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BIP accomplishments,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sym typeface="Wingdings" panose="05000000000000000000" pitchFamily="2" charset="2"/>
              </a:rPr>
              <a:t></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’22 BIP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Mini </a:t>
            </a:r>
            <a:r>
              <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tours open to small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Calibri" panose="020F0502020204030204" pitchFamily="34" charset="0"/>
                <a:cs typeface="Arial" panose="020B0604020202020204" pitchFamily="34" charset="0"/>
              </a:rPr>
              <a:t>groups of “influencers”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Coordinate timing/priorities with PEPOs and BRTs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Ideally no cost to attend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Filmed, including post-event reflections</a:t>
            </a:r>
          </a:p>
        </p:txBody>
      </p:sp>
      <p:cxnSp>
        <p:nvCxnSpPr>
          <p:cNvPr id="18" name="Straight Connector 17">
            <a:extLst>
              <a:ext uri="{FF2B5EF4-FFF2-40B4-BE49-F238E27FC236}">
                <a16:creationId xmlns:a16="http://schemas.microsoft.com/office/drawing/2014/main" id="{207DD132-BB8E-4D76-B9F1-D5960F54AD2B}"/>
              </a:ext>
            </a:extLst>
          </p:cNvPr>
          <p:cNvCxnSpPr>
            <a:cxnSpLocks/>
          </p:cNvCxnSpPr>
          <p:nvPr/>
        </p:nvCxnSpPr>
        <p:spPr>
          <a:xfrm flipV="1">
            <a:off x="504726" y="1856917"/>
            <a:ext cx="5014331" cy="30127"/>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A49B9744-1186-497A-ABE1-DAE989E6E643}"/>
              </a:ext>
            </a:extLst>
          </p:cNvPr>
          <p:cNvGrpSpPr/>
          <p:nvPr/>
        </p:nvGrpSpPr>
        <p:grpSpPr>
          <a:xfrm>
            <a:off x="-3275" y="-9336"/>
            <a:ext cx="2749171" cy="917057"/>
            <a:chOff x="-3275" y="-9336"/>
            <a:chExt cx="2749171" cy="917057"/>
          </a:xfrm>
        </p:grpSpPr>
        <p:grpSp>
          <p:nvGrpSpPr>
            <p:cNvPr id="20" name="Group 19">
              <a:extLst>
                <a:ext uri="{FF2B5EF4-FFF2-40B4-BE49-F238E27FC236}">
                  <a16:creationId xmlns:a16="http://schemas.microsoft.com/office/drawing/2014/main" id="{09463C94-D74A-4CC8-9B59-B7D8AAD0F969}"/>
                </a:ext>
              </a:extLst>
            </p:cNvPr>
            <p:cNvGrpSpPr/>
            <p:nvPr userDrawn="1"/>
          </p:nvGrpSpPr>
          <p:grpSpPr>
            <a:xfrm>
              <a:off x="0" y="245227"/>
              <a:ext cx="2745896" cy="662494"/>
              <a:chOff x="9662192" y="3525254"/>
              <a:chExt cx="3785828" cy="913397"/>
            </a:xfrm>
          </p:grpSpPr>
          <p:sp>
            <p:nvSpPr>
              <p:cNvPr id="25" name="Rectangle 24">
                <a:extLst>
                  <a:ext uri="{FF2B5EF4-FFF2-40B4-BE49-F238E27FC236}">
                    <a16:creationId xmlns:a16="http://schemas.microsoft.com/office/drawing/2014/main" id="{7CEA251D-BC24-4B04-BD46-A336422F93A0}"/>
                  </a:ext>
                </a:extLst>
              </p:cNvPr>
              <p:cNvSpPr/>
              <p:nvPr userDrawn="1"/>
            </p:nvSpPr>
            <p:spPr>
              <a:xfrm>
                <a:off x="9662192" y="3525254"/>
                <a:ext cx="3324221"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2227120C-3FDB-494F-8510-2887D321D236}"/>
                  </a:ext>
                </a:extLst>
              </p:cNvPr>
              <p:cNvSpPr/>
              <p:nvPr userDrawn="1"/>
            </p:nvSpPr>
            <p:spPr>
              <a:xfrm>
                <a:off x="12537439" y="3536122"/>
                <a:ext cx="910581" cy="902529"/>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1B3A87E3-20FD-4F9F-8EE4-58C50EB31476}"/>
                </a:ext>
              </a:extLst>
            </p:cNvPr>
            <p:cNvGrpSpPr/>
            <p:nvPr userDrawn="1"/>
          </p:nvGrpSpPr>
          <p:grpSpPr>
            <a:xfrm>
              <a:off x="-3275" y="-9336"/>
              <a:ext cx="2044925" cy="446531"/>
              <a:chOff x="9665301" y="3026573"/>
              <a:chExt cx="2819385" cy="615643"/>
            </a:xfrm>
          </p:grpSpPr>
          <p:sp>
            <p:nvSpPr>
              <p:cNvPr id="22" name="Rectangle 21">
                <a:extLst>
                  <a:ext uri="{FF2B5EF4-FFF2-40B4-BE49-F238E27FC236}">
                    <a16:creationId xmlns:a16="http://schemas.microsoft.com/office/drawing/2014/main" id="{6539BE3A-C865-4D2F-9AD8-A1E2D485A651}"/>
                  </a:ext>
                </a:extLst>
              </p:cNvPr>
              <p:cNvSpPr/>
              <p:nvPr userDrawn="1"/>
            </p:nvSpPr>
            <p:spPr>
              <a:xfrm>
                <a:off x="9665301"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8F7E490B-CCA7-4404-85B9-6BBE816363A2}"/>
                  </a:ext>
                </a:extLst>
              </p:cNvPr>
              <p:cNvSpPr/>
              <p:nvPr userDrawn="1"/>
            </p:nvSpPr>
            <p:spPr>
              <a:xfrm>
                <a:off x="11881673" y="3026573"/>
                <a:ext cx="603013"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25518" y="4978818"/>
            <a:ext cx="1348113" cy="1797484"/>
          </a:xfrm>
          <a:prstGeom prst="rect">
            <a:avLst/>
          </a:prstGeom>
        </p:spPr>
      </p:pic>
      <p:pic>
        <p:nvPicPr>
          <p:cNvPr id="2050" name="Picture 2" descr="Free photo Cartoon African Africa Comic Characters Airplane - Max Pixe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44529" y="5563474"/>
            <a:ext cx="1161221" cy="79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7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521" y="1122868"/>
            <a:ext cx="8732370" cy="784015"/>
          </a:xfrm>
        </p:spPr>
        <p:txBody>
          <a:bodyPr>
            <a:noAutofit/>
          </a:bodyPr>
          <a:lstStyle/>
          <a:p>
            <a:pPr algn="l"/>
            <a:r>
              <a:rPr lang="en-US" sz="4800" b="1" dirty="0" smtClean="0">
                <a:solidFill>
                  <a:schemeClr val="tx1">
                    <a:lumMod val="65000"/>
                    <a:lumOff val="35000"/>
                  </a:schemeClr>
                </a:solidFill>
                <a:latin typeface="Avenir Next LT Pro" panose="020B0504020202020204" pitchFamily="34" charset="0"/>
              </a:rPr>
              <a:t>OUTREACH</a:t>
            </a:r>
            <a:endParaRPr lang="en-US" sz="4800" b="1" dirty="0">
              <a:solidFill>
                <a:schemeClr val="tx1">
                  <a:lumMod val="65000"/>
                  <a:lumOff val="35000"/>
                </a:schemeClr>
              </a:solidFill>
              <a:latin typeface="Avenir Next LT Pro" panose="020B0504020202020204" pitchFamily="34" charset="0"/>
            </a:endParaRPr>
          </a:p>
        </p:txBody>
      </p:sp>
      <p:sp>
        <p:nvSpPr>
          <p:cNvPr id="3" name="Rectangle 2"/>
          <p:cNvSpPr/>
          <p:nvPr/>
        </p:nvSpPr>
        <p:spPr>
          <a:xfrm>
            <a:off x="10257183" y="0"/>
            <a:ext cx="1934817" cy="57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417521" y="2241879"/>
            <a:ext cx="571901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Initial PEPO/BRT Chair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Arkansas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Colorado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Metro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South Platte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Southwest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Yampa/White/Green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Conversations to be scheduled:</a:t>
            </a:r>
            <a:endParaRPr kumimoji="0" lang="en-US" sz="1800" b="1" i="0" u="none" strike="noStrike" kern="1200" cap="none" spc="0" normalizeH="0" baseline="0" noProof="0" dirty="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Gunnison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North Platte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venirNext LT Pro Regular" panose="020B0504020202020204" pitchFamily="34" charset="0"/>
                <a:ea typeface="+mn-ea"/>
                <a:cs typeface="Arial" panose="020B0604020202020204" pitchFamily="34" charset="0"/>
              </a:rPr>
              <a:t>Rio Grande</a:t>
            </a:r>
          </a:p>
        </p:txBody>
      </p:sp>
      <p:cxnSp>
        <p:nvCxnSpPr>
          <p:cNvPr id="18" name="Straight Connector 17">
            <a:extLst>
              <a:ext uri="{FF2B5EF4-FFF2-40B4-BE49-F238E27FC236}">
                <a16:creationId xmlns:a16="http://schemas.microsoft.com/office/drawing/2014/main" id="{207DD132-BB8E-4D76-B9F1-D5960F54AD2B}"/>
              </a:ext>
            </a:extLst>
          </p:cNvPr>
          <p:cNvCxnSpPr>
            <a:cxnSpLocks/>
          </p:cNvCxnSpPr>
          <p:nvPr/>
        </p:nvCxnSpPr>
        <p:spPr>
          <a:xfrm flipV="1">
            <a:off x="504726" y="1856917"/>
            <a:ext cx="5014331" cy="30127"/>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A49B9744-1186-497A-ABE1-DAE989E6E643}"/>
              </a:ext>
            </a:extLst>
          </p:cNvPr>
          <p:cNvGrpSpPr/>
          <p:nvPr/>
        </p:nvGrpSpPr>
        <p:grpSpPr>
          <a:xfrm>
            <a:off x="-3275" y="-9336"/>
            <a:ext cx="2749171" cy="917057"/>
            <a:chOff x="-3275" y="-9336"/>
            <a:chExt cx="2749171" cy="917057"/>
          </a:xfrm>
        </p:grpSpPr>
        <p:grpSp>
          <p:nvGrpSpPr>
            <p:cNvPr id="20" name="Group 19">
              <a:extLst>
                <a:ext uri="{FF2B5EF4-FFF2-40B4-BE49-F238E27FC236}">
                  <a16:creationId xmlns:a16="http://schemas.microsoft.com/office/drawing/2014/main" id="{09463C94-D74A-4CC8-9B59-B7D8AAD0F969}"/>
                </a:ext>
              </a:extLst>
            </p:cNvPr>
            <p:cNvGrpSpPr/>
            <p:nvPr userDrawn="1"/>
          </p:nvGrpSpPr>
          <p:grpSpPr>
            <a:xfrm>
              <a:off x="0" y="245227"/>
              <a:ext cx="2745896" cy="662494"/>
              <a:chOff x="9662192" y="3525254"/>
              <a:chExt cx="3785828" cy="913397"/>
            </a:xfrm>
          </p:grpSpPr>
          <p:sp>
            <p:nvSpPr>
              <p:cNvPr id="25" name="Rectangle 24">
                <a:extLst>
                  <a:ext uri="{FF2B5EF4-FFF2-40B4-BE49-F238E27FC236}">
                    <a16:creationId xmlns:a16="http://schemas.microsoft.com/office/drawing/2014/main" id="{7CEA251D-BC24-4B04-BD46-A336422F93A0}"/>
                  </a:ext>
                </a:extLst>
              </p:cNvPr>
              <p:cNvSpPr/>
              <p:nvPr userDrawn="1"/>
            </p:nvSpPr>
            <p:spPr>
              <a:xfrm>
                <a:off x="9662192" y="3525254"/>
                <a:ext cx="3324221"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2227120C-3FDB-494F-8510-2887D321D236}"/>
                  </a:ext>
                </a:extLst>
              </p:cNvPr>
              <p:cNvSpPr/>
              <p:nvPr userDrawn="1"/>
            </p:nvSpPr>
            <p:spPr>
              <a:xfrm>
                <a:off x="12537439" y="3536122"/>
                <a:ext cx="910581" cy="902529"/>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1B3A87E3-20FD-4F9F-8EE4-58C50EB31476}"/>
                </a:ext>
              </a:extLst>
            </p:cNvPr>
            <p:cNvGrpSpPr/>
            <p:nvPr userDrawn="1"/>
          </p:nvGrpSpPr>
          <p:grpSpPr>
            <a:xfrm>
              <a:off x="-3275" y="-9336"/>
              <a:ext cx="2044925" cy="446531"/>
              <a:chOff x="9665301" y="3026573"/>
              <a:chExt cx="2819385" cy="615643"/>
            </a:xfrm>
          </p:grpSpPr>
          <p:sp>
            <p:nvSpPr>
              <p:cNvPr id="22" name="Rectangle 21">
                <a:extLst>
                  <a:ext uri="{FF2B5EF4-FFF2-40B4-BE49-F238E27FC236}">
                    <a16:creationId xmlns:a16="http://schemas.microsoft.com/office/drawing/2014/main" id="{6539BE3A-C865-4D2F-9AD8-A1E2D485A651}"/>
                  </a:ext>
                </a:extLst>
              </p:cNvPr>
              <p:cNvSpPr/>
              <p:nvPr userDrawn="1"/>
            </p:nvSpPr>
            <p:spPr>
              <a:xfrm>
                <a:off x="9665301"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8F7E490B-CCA7-4404-85B9-6BBE816363A2}"/>
                  </a:ext>
                </a:extLst>
              </p:cNvPr>
              <p:cNvSpPr/>
              <p:nvPr userDrawn="1"/>
            </p:nvSpPr>
            <p:spPr>
              <a:xfrm>
                <a:off x="11881673" y="3026573"/>
                <a:ext cx="603013"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1026" name="Picture 2" descr="https://cwcb.colorado.gov/sites/cwcb/files/IBCC_cwp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501" y="1312004"/>
            <a:ext cx="4524375" cy="3295651"/>
          </a:xfrm>
          <a:prstGeom prst="rect">
            <a:avLst/>
          </a:prstGeom>
          <a:noFill/>
          <a:extLst>
            <a:ext uri="{909E8E84-426E-40DD-AFC4-6F175D3DCCD1}">
              <a14:hiddenFill xmlns:a14="http://schemas.microsoft.com/office/drawing/2010/main">
                <a:solidFill>
                  <a:srgbClr val="FFFFFF"/>
                </a:solidFill>
              </a14:hiddenFill>
            </a:ext>
          </a:extLst>
        </p:spPr>
      </p:pic>
      <p:sp>
        <p:nvSpPr>
          <p:cNvPr id="28" name="5-Point Star 27"/>
          <p:cNvSpPr/>
          <p:nvPr/>
        </p:nvSpPr>
        <p:spPr>
          <a:xfrm>
            <a:off x="6835167" y="3391828"/>
            <a:ext cx="357364" cy="3573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4BD00"/>
              </a:solidFill>
              <a:effectLst/>
              <a:uLnTx/>
              <a:uFillTx/>
              <a:latin typeface="Calibri" panose="020F0502020204030204"/>
              <a:ea typeface="+mn-ea"/>
              <a:cs typeface="+mn-cs"/>
            </a:endParaRPr>
          </a:p>
        </p:txBody>
      </p:sp>
      <p:sp>
        <p:nvSpPr>
          <p:cNvPr id="29" name="5-Point Star 28"/>
          <p:cNvSpPr/>
          <p:nvPr/>
        </p:nvSpPr>
        <p:spPr>
          <a:xfrm>
            <a:off x="7719280" y="1157511"/>
            <a:ext cx="357364" cy="3573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4BD00"/>
              </a:solidFill>
              <a:effectLst/>
              <a:uLnTx/>
              <a:uFillTx/>
              <a:latin typeface="Calibri" panose="020F0502020204030204"/>
              <a:ea typeface="+mn-ea"/>
              <a:cs typeface="+mn-cs"/>
            </a:endParaRPr>
          </a:p>
        </p:txBody>
      </p:sp>
      <p:sp>
        <p:nvSpPr>
          <p:cNvPr id="30" name="5-Point Star 29"/>
          <p:cNvSpPr/>
          <p:nvPr/>
        </p:nvSpPr>
        <p:spPr>
          <a:xfrm>
            <a:off x="7719280" y="4074551"/>
            <a:ext cx="357364" cy="3573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4BD00"/>
              </a:solidFill>
              <a:effectLst/>
              <a:uLnTx/>
              <a:uFillTx/>
              <a:latin typeface="Calibri" panose="020F0502020204030204"/>
              <a:ea typeface="+mn-ea"/>
              <a:cs typeface="+mn-cs"/>
            </a:endParaRPr>
          </a:p>
        </p:txBody>
      </p:sp>
      <p:graphicFrame>
        <p:nvGraphicFramePr>
          <p:cNvPr id="6" name="Diagram 5"/>
          <p:cNvGraphicFramePr/>
          <p:nvPr>
            <p:extLst/>
          </p:nvPr>
        </p:nvGraphicFramePr>
        <p:xfrm>
          <a:off x="159026" y="5305108"/>
          <a:ext cx="11867322" cy="1460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9925436" y="5288867"/>
            <a:ext cx="19281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Jan-Sept 2022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3463953" y="6409948"/>
            <a:ext cx="52574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9 Basins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23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on top of a sandy beach&#10;&#10;Description automatically generated">
            <a:extLst>
              <a:ext uri="{FF2B5EF4-FFF2-40B4-BE49-F238E27FC236}">
                <a16:creationId xmlns:a16="http://schemas.microsoft.com/office/drawing/2014/main" id="{9B9B8365-07DF-48C8-8588-4FFF9357CF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40" r="18273"/>
          <a:stretch/>
        </p:blipFill>
        <p:spPr>
          <a:xfrm>
            <a:off x="443555" y="474259"/>
            <a:ext cx="5152029" cy="5909481"/>
          </a:xfrm>
          <a:prstGeom prst="rect">
            <a:avLst/>
          </a:prstGeom>
        </p:spPr>
      </p:pic>
      <p:sp>
        <p:nvSpPr>
          <p:cNvPr id="3" name="Rectangle 2">
            <a:extLst>
              <a:ext uri="{FF2B5EF4-FFF2-40B4-BE49-F238E27FC236}">
                <a16:creationId xmlns:a16="http://schemas.microsoft.com/office/drawing/2014/main" id="{6FD220D5-35E7-44DE-BA84-65E5F02508D9}"/>
              </a:ext>
            </a:extLst>
          </p:cNvPr>
          <p:cNvSpPr/>
          <p:nvPr/>
        </p:nvSpPr>
        <p:spPr>
          <a:xfrm>
            <a:off x="6164240" y="2839498"/>
            <a:ext cx="4775263" cy="604545"/>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15B38BA-0C85-425D-ACE7-BE2E4691A6AE}"/>
              </a:ext>
            </a:extLst>
          </p:cNvPr>
          <p:cNvGrpSpPr/>
          <p:nvPr/>
        </p:nvGrpSpPr>
        <p:grpSpPr>
          <a:xfrm>
            <a:off x="9441987" y="0"/>
            <a:ext cx="2750011" cy="906867"/>
            <a:chOff x="9048391" y="0"/>
            <a:chExt cx="3143608" cy="1036663"/>
          </a:xfrm>
        </p:grpSpPr>
        <p:grpSp>
          <p:nvGrpSpPr>
            <p:cNvPr id="5" name="Group 4">
              <a:extLst>
                <a:ext uri="{FF2B5EF4-FFF2-40B4-BE49-F238E27FC236}">
                  <a16:creationId xmlns:a16="http://schemas.microsoft.com/office/drawing/2014/main" id="{ECEDDC2D-D8B0-4EEB-ACC2-FA4C738FA4E9}"/>
                </a:ext>
              </a:extLst>
            </p:cNvPr>
            <p:cNvGrpSpPr/>
            <p:nvPr userDrawn="1"/>
          </p:nvGrpSpPr>
          <p:grpSpPr>
            <a:xfrm>
              <a:off x="9048391" y="272759"/>
              <a:ext cx="3143607" cy="763904"/>
              <a:chOff x="8400492" y="3517306"/>
              <a:chExt cx="3791506" cy="921345"/>
            </a:xfrm>
          </p:grpSpPr>
          <p:sp>
            <p:nvSpPr>
              <p:cNvPr id="9" name="Rectangle 8">
                <a:extLst>
                  <a:ext uri="{FF2B5EF4-FFF2-40B4-BE49-F238E27FC236}">
                    <a16:creationId xmlns:a16="http://schemas.microsoft.com/office/drawing/2014/main" id="{5E2A0917-CC2E-46DC-9B3A-EB2CDFF9FC68}"/>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EF3FEF3-A9B6-426F-AE3B-E7D75692A0C1}"/>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73E76EE-D03E-4C01-BED6-463C44CE7354}"/>
                </a:ext>
              </a:extLst>
            </p:cNvPr>
            <p:cNvGrpSpPr/>
            <p:nvPr userDrawn="1"/>
          </p:nvGrpSpPr>
          <p:grpSpPr>
            <a:xfrm>
              <a:off x="9853248" y="0"/>
              <a:ext cx="2338751" cy="510441"/>
              <a:chOff x="9371231" y="3026573"/>
              <a:chExt cx="2820768" cy="615643"/>
            </a:xfrm>
          </p:grpSpPr>
          <p:sp>
            <p:nvSpPr>
              <p:cNvPr id="7" name="Rectangle 6">
                <a:extLst>
                  <a:ext uri="{FF2B5EF4-FFF2-40B4-BE49-F238E27FC236}">
                    <a16:creationId xmlns:a16="http://schemas.microsoft.com/office/drawing/2014/main" id="{3453F5F8-38CA-4A5E-8D30-9AA544FB230A}"/>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F9236B9-A608-4512-9082-6DC5C307EA6F}"/>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 name="Title Placeholder 1">
            <a:extLst>
              <a:ext uri="{FF2B5EF4-FFF2-40B4-BE49-F238E27FC236}">
                <a16:creationId xmlns:a16="http://schemas.microsoft.com/office/drawing/2014/main" id="{10BB0B1B-13D1-433B-A311-ADFE68EFC83D}"/>
              </a:ext>
            </a:extLst>
          </p:cNvPr>
          <p:cNvSpPr txBox="1">
            <a:spLocks/>
          </p:cNvSpPr>
          <p:nvPr/>
        </p:nvSpPr>
        <p:spPr>
          <a:xfrm>
            <a:off x="6324357" y="2796114"/>
            <a:ext cx="4373302" cy="691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l">
              <a:lnSpc>
                <a:spcPct val="100000"/>
              </a:lnSpc>
              <a:spcAft>
                <a:spcPts val="600"/>
              </a:spcAft>
            </a:pPr>
            <a:r>
              <a:rPr lang="en-US" sz="2400" b="1" i="1" dirty="0">
                <a:solidFill>
                  <a:schemeClr val="bg1"/>
                </a:solidFill>
                <a:latin typeface="Avenir Next LT Pro Light" panose="020B0304020202020204" pitchFamily="34" charset="0"/>
              </a:rPr>
              <a:t>Let’s work together on this! </a:t>
            </a:r>
          </a:p>
        </p:txBody>
      </p:sp>
      <p:sp>
        <p:nvSpPr>
          <p:cNvPr id="12" name="Title Placeholder 1">
            <a:extLst>
              <a:ext uri="{FF2B5EF4-FFF2-40B4-BE49-F238E27FC236}">
                <a16:creationId xmlns:a16="http://schemas.microsoft.com/office/drawing/2014/main" id="{33846231-25FF-4B73-ADA7-0BACA4A3E776}"/>
              </a:ext>
            </a:extLst>
          </p:cNvPr>
          <p:cNvSpPr txBox="1">
            <a:spLocks/>
          </p:cNvSpPr>
          <p:nvPr/>
        </p:nvSpPr>
        <p:spPr>
          <a:xfrm>
            <a:off x="6324356" y="3609827"/>
            <a:ext cx="5649930" cy="2765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marL="0" algn="l" defTabSz="914400" rtl="0" eaLnBrk="1" latinLnBrk="0" hangingPunct="1">
              <a:lnSpc>
                <a:spcPct val="110000"/>
              </a:lnSpc>
              <a:spcBef>
                <a:spcPct val="0"/>
              </a:spcBef>
              <a:buNone/>
            </a:pPr>
            <a:r>
              <a:rPr lang="en-US" sz="1800" b="1" kern="1200" dirty="0">
                <a:solidFill>
                  <a:srgbClr val="595E61"/>
                </a:solidFill>
                <a:latin typeface="Avenir Next LT Pro" panose="020B0504020202020204" pitchFamily="34" charset="0"/>
                <a:ea typeface="+mj-ea"/>
                <a:cs typeface="+mj-cs"/>
              </a:rPr>
              <a:t>Jayla Poppleton, </a:t>
            </a:r>
            <a:r>
              <a:rPr lang="en-US" sz="1800" b="1" kern="1200" dirty="0" err="1">
                <a:solidFill>
                  <a:srgbClr val="595E61"/>
                </a:solidFill>
                <a:latin typeface="Avenir Next LT Pro" panose="020B0504020202020204" pitchFamily="34" charset="0"/>
                <a:ea typeface="+mj-ea"/>
                <a:cs typeface="+mj-cs"/>
              </a:rPr>
              <a:t>WEco</a:t>
            </a:r>
            <a:r>
              <a:rPr lang="en-US" sz="1800" b="1" kern="1200" dirty="0">
                <a:solidFill>
                  <a:srgbClr val="595E61"/>
                </a:solidFill>
                <a:latin typeface="Avenir Next LT Pro" panose="020B0504020202020204" pitchFamily="34" charset="0"/>
                <a:ea typeface="+mj-ea"/>
                <a:cs typeface="+mj-cs"/>
              </a:rPr>
              <a:t> </a:t>
            </a:r>
            <a:r>
              <a:rPr lang="en-US" sz="1800" b="1" kern="1200" dirty="0" smtClean="0">
                <a:solidFill>
                  <a:srgbClr val="595E61"/>
                </a:solidFill>
                <a:latin typeface="Avenir Next LT Pro" panose="020B0504020202020204" pitchFamily="34" charset="0"/>
                <a:ea typeface="+mj-ea"/>
                <a:cs typeface="+mj-cs"/>
              </a:rPr>
              <a:t>Executive Director</a:t>
            </a:r>
            <a:endParaRPr lang="en-US" sz="1800" b="1" kern="1200" dirty="0">
              <a:solidFill>
                <a:srgbClr val="595E61"/>
              </a:solidFill>
              <a:latin typeface="Avenir Next LT Pro" panose="020B0504020202020204" pitchFamily="34" charset="0"/>
              <a:ea typeface="+mj-ea"/>
              <a:cs typeface="+mj-cs"/>
            </a:endParaRPr>
          </a:p>
          <a:p>
            <a:pPr marL="0" algn="l" defTabSz="914400" rtl="0" eaLnBrk="1" latinLnBrk="0" hangingPunct="1">
              <a:lnSpc>
                <a:spcPct val="110000"/>
              </a:lnSpc>
              <a:spcBef>
                <a:spcPct val="0"/>
              </a:spcBef>
              <a:buNone/>
            </a:pPr>
            <a:r>
              <a:rPr lang="en-US" sz="1400" b="0" kern="1200" dirty="0">
                <a:solidFill>
                  <a:srgbClr val="595E61"/>
                </a:solidFill>
                <a:latin typeface="Avenir Next LT Pro" panose="020B0504020202020204" pitchFamily="34" charset="0"/>
                <a:ea typeface="+mj-ea"/>
                <a:cs typeface="+mj-cs"/>
              </a:rPr>
              <a:t>Jayla@wateredco.org   I   720-325-1448</a:t>
            </a:r>
          </a:p>
          <a:p>
            <a:pPr marL="0" algn="l" defTabSz="914400" rtl="0" eaLnBrk="1" latinLnBrk="0" hangingPunct="1">
              <a:lnSpc>
                <a:spcPct val="110000"/>
              </a:lnSpc>
              <a:spcBef>
                <a:spcPct val="0"/>
              </a:spcBef>
              <a:buNone/>
            </a:pPr>
            <a:endParaRPr lang="en-US" sz="1200" b="0" kern="1200" dirty="0">
              <a:solidFill>
                <a:srgbClr val="595E61"/>
              </a:solidFill>
              <a:latin typeface="Avenir Next LT Pro" panose="020B0504020202020204" pitchFamily="34" charset="0"/>
              <a:ea typeface="+mj-ea"/>
              <a:cs typeface="+mj-cs"/>
            </a:endParaRPr>
          </a:p>
          <a:p>
            <a:pPr marL="0" algn="l" defTabSz="914400" rtl="0" eaLnBrk="1" latinLnBrk="0" hangingPunct="1">
              <a:lnSpc>
                <a:spcPct val="110000"/>
              </a:lnSpc>
              <a:spcBef>
                <a:spcPct val="0"/>
              </a:spcBef>
              <a:buNone/>
            </a:pPr>
            <a:r>
              <a:rPr lang="en-US" sz="1800" b="1" kern="1200" dirty="0">
                <a:solidFill>
                  <a:srgbClr val="595E61"/>
                </a:solidFill>
                <a:latin typeface="Avenir Next LT Pro" panose="020B0504020202020204" pitchFamily="34" charset="0"/>
                <a:ea typeface="+mj-ea"/>
                <a:cs typeface="+mj-cs"/>
              </a:rPr>
              <a:t>Scott Williamson, </a:t>
            </a:r>
            <a:r>
              <a:rPr lang="en-US" sz="1800" b="1" kern="1200" dirty="0" err="1">
                <a:solidFill>
                  <a:srgbClr val="595E61"/>
                </a:solidFill>
                <a:latin typeface="Avenir Next LT Pro" panose="020B0504020202020204" pitchFamily="34" charset="0"/>
                <a:ea typeface="+mj-ea"/>
                <a:cs typeface="+mj-cs"/>
              </a:rPr>
              <a:t>WEco</a:t>
            </a:r>
            <a:r>
              <a:rPr lang="en-US" sz="1800" b="1" kern="1200" dirty="0">
                <a:solidFill>
                  <a:srgbClr val="595E61"/>
                </a:solidFill>
                <a:latin typeface="Avenir Next LT Pro" panose="020B0504020202020204" pitchFamily="34" charset="0"/>
                <a:ea typeface="+mj-ea"/>
                <a:cs typeface="+mj-cs"/>
              </a:rPr>
              <a:t> </a:t>
            </a:r>
            <a:r>
              <a:rPr lang="en-US" sz="1800" b="1" kern="1200" dirty="0" smtClean="0">
                <a:solidFill>
                  <a:srgbClr val="595E61"/>
                </a:solidFill>
                <a:latin typeface="Avenir Next LT Pro" panose="020B0504020202020204" pitchFamily="34" charset="0"/>
                <a:ea typeface="+mj-ea"/>
                <a:cs typeface="+mj-cs"/>
              </a:rPr>
              <a:t>Ed. Programs Manager</a:t>
            </a:r>
            <a:endParaRPr lang="en-US" sz="1800" b="1" kern="1200" dirty="0">
              <a:solidFill>
                <a:srgbClr val="595E61"/>
              </a:solidFill>
              <a:latin typeface="Avenir Next LT Pro" panose="020B0504020202020204" pitchFamily="34" charset="0"/>
              <a:ea typeface="+mj-ea"/>
              <a:cs typeface="+mj-cs"/>
            </a:endParaRPr>
          </a:p>
          <a:p>
            <a:pPr marL="0" algn="l" defTabSz="914400" rtl="0" eaLnBrk="1" latinLnBrk="0" hangingPunct="1">
              <a:lnSpc>
                <a:spcPct val="110000"/>
              </a:lnSpc>
              <a:spcBef>
                <a:spcPct val="0"/>
              </a:spcBef>
              <a:buNone/>
            </a:pPr>
            <a:r>
              <a:rPr lang="en-US" sz="1400" b="0" kern="1200" dirty="0">
                <a:solidFill>
                  <a:srgbClr val="595E61"/>
                </a:solidFill>
                <a:latin typeface="Avenir Next LT Pro" panose="020B0504020202020204" pitchFamily="34" charset="0"/>
                <a:ea typeface="+mj-ea"/>
                <a:cs typeface="+mj-cs"/>
              </a:rPr>
              <a:t>Scott@wateredco.org   I   </a:t>
            </a:r>
            <a:r>
              <a:rPr lang="en-US" sz="1400" b="0" kern="1200" dirty="0" smtClean="0">
                <a:solidFill>
                  <a:srgbClr val="595E61"/>
                </a:solidFill>
                <a:latin typeface="Avenir Next LT Pro" panose="020B0504020202020204" pitchFamily="34" charset="0"/>
                <a:ea typeface="+mj-ea"/>
                <a:cs typeface="+mj-cs"/>
              </a:rPr>
              <a:t>303-377-4433</a:t>
            </a:r>
            <a:endParaRPr lang="en-US" sz="1400" b="0" kern="1200" dirty="0">
              <a:solidFill>
                <a:srgbClr val="595E61"/>
              </a:solidFill>
              <a:latin typeface="Avenir Next LT Pro" panose="020B0504020202020204" pitchFamily="34" charset="0"/>
              <a:ea typeface="+mj-ea"/>
              <a:cs typeface="+mj-cs"/>
            </a:endParaRPr>
          </a:p>
        </p:txBody>
      </p:sp>
      <p:pic>
        <p:nvPicPr>
          <p:cNvPr id="17" name="Picture 16">
            <a:extLst>
              <a:ext uri="{FF2B5EF4-FFF2-40B4-BE49-F238E27FC236}">
                <a16:creationId xmlns:a16="http://schemas.microsoft.com/office/drawing/2014/main" id="{B552572F-57DD-48F1-8AD1-219A82BC9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0471" y="1332411"/>
            <a:ext cx="4576556" cy="1278084"/>
          </a:xfrm>
          <a:prstGeom prst="rect">
            <a:avLst/>
          </a:prstGeom>
        </p:spPr>
      </p:pic>
    </p:spTree>
    <p:extLst>
      <p:ext uri="{BB962C8B-B14F-4D97-AF65-F5344CB8AC3E}">
        <p14:creationId xmlns:p14="http://schemas.microsoft.com/office/powerpoint/2010/main" val="34711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A3BD1-84F7-4E9C-BCC6-1815D6FF06E7}"/>
              </a:ext>
            </a:extLst>
          </p:cNvPr>
          <p:cNvSpPr txBox="1">
            <a:spLocks/>
          </p:cNvSpPr>
          <p:nvPr/>
        </p:nvSpPr>
        <p:spPr>
          <a:xfrm>
            <a:off x="1014121" y="767924"/>
            <a:ext cx="5974158" cy="1034128"/>
          </a:xfrm>
          <a:prstGeom prst="rect">
            <a:avLst/>
          </a:prstGeom>
        </p:spPr>
        <p:txBody>
          <a:bodyPr vert="horz" lIns="91440" tIns="45720" rIns="91440" bIns="45720" rtlCol="0" anchor="ctr">
            <a:noAutofit/>
          </a:bodyPr>
          <a:lstStyle>
            <a:lvl1pPr defTabSz="914400">
              <a:lnSpc>
                <a:spcPct val="90000"/>
              </a:lnSpc>
              <a:spcBef>
                <a:spcPct val="0"/>
              </a:spcBef>
              <a:buNone/>
              <a:defRPr sz="3600" b="1">
                <a:solidFill>
                  <a:srgbClr val="595E61"/>
                </a:solidFill>
                <a:latin typeface="Avenir Next LT Pro" panose="020B0504020202020204" pitchFamily="34" charset="0"/>
                <a:ea typeface="+mj-ea"/>
                <a:cs typeface="+mj-cs"/>
              </a:defRPr>
            </a:lvl1pPr>
          </a:lstStyle>
          <a:p>
            <a:pPr lvl="0"/>
            <a:r>
              <a:rPr lang="en-US" sz="4800" dirty="0"/>
              <a:t>TODAY’S OUTLINE</a:t>
            </a:r>
          </a:p>
        </p:txBody>
      </p:sp>
      <p:grpSp>
        <p:nvGrpSpPr>
          <p:cNvPr id="3" name="Group 2">
            <a:extLst>
              <a:ext uri="{FF2B5EF4-FFF2-40B4-BE49-F238E27FC236}">
                <a16:creationId xmlns:a16="http://schemas.microsoft.com/office/drawing/2014/main" id="{2157349B-C299-4C07-AA04-E061D8317795}"/>
              </a:ext>
            </a:extLst>
          </p:cNvPr>
          <p:cNvGrpSpPr/>
          <p:nvPr/>
        </p:nvGrpSpPr>
        <p:grpSpPr>
          <a:xfrm>
            <a:off x="9441987" y="0"/>
            <a:ext cx="2750011" cy="906867"/>
            <a:chOff x="9048391" y="0"/>
            <a:chExt cx="3143608" cy="1036663"/>
          </a:xfrm>
        </p:grpSpPr>
        <p:grpSp>
          <p:nvGrpSpPr>
            <p:cNvPr id="4" name="Group 3">
              <a:extLst>
                <a:ext uri="{FF2B5EF4-FFF2-40B4-BE49-F238E27FC236}">
                  <a16:creationId xmlns:a16="http://schemas.microsoft.com/office/drawing/2014/main" id="{8D51B0E9-E582-4EBF-A84C-E9ECC8852768}"/>
                </a:ext>
              </a:extLst>
            </p:cNvPr>
            <p:cNvGrpSpPr/>
            <p:nvPr userDrawn="1"/>
          </p:nvGrpSpPr>
          <p:grpSpPr>
            <a:xfrm>
              <a:off x="9048391" y="272759"/>
              <a:ext cx="3143607" cy="763904"/>
              <a:chOff x="8400492" y="3517306"/>
              <a:chExt cx="3791506" cy="921345"/>
            </a:xfrm>
          </p:grpSpPr>
          <p:sp>
            <p:nvSpPr>
              <p:cNvPr id="8" name="Rectangle 7">
                <a:extLst>
                  <a:ext uri="{FF2B5EF4-FFF2-40B4-BE49-F238E27FC236}">
                    <a16:creationId xmlns:a16="http://schemas.microsoft.com/office/drawing/2014/main" id="{C36C71A1-5F20-44C5-8CD1-11C6902FBCFE}"/>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14387ACA-8468-4245-B6A5-BF068A72E59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5024ADE-37C4-4BBE-802B-3659AA81291F}"/>
                </a:ext>
              </a:extLst>
            </p:cNvPr>
            <p:cNvGrpSpPr/>
            <p:nvPr userDrawn="1"/>
          </p:nvGrpSpPr>
          <p:grpSpPr>
            <a:xfrm>
              <a:off x="9853248" y="0"/>
              <a:ext cx="2338751" cy="510441"/>
              <a:chOff x="9371231" y="3026573"/>
              <a:chExt cx="2820768" cy="615643"/>
            </a:xfrm>
          </p:grpSpPr>
          <p:sp>
            <p:nvSpPr>
              <p:cNvPr id="6" name="Rectangle 5">
                <a:extLst>
                  <a:ext uri="{FF2B5EF4-FFF2-40B4-BE49-F238E27FC236}">
                    <a16:creationId xmlns:a16="http://schemas.microsoft.com/office/drawing/2014/main" id="{E3537596-8FE6-4FCD-81B9-1E7DF0570AE8}"/>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FC655D80-5208-4018-9F0E-2C2B25C46A0D}"/>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Title Placeholder 1">
            <a:extLst>
              <a:ext uri="{FF2B5EF4-FFF2-40B4-BE49-F238E27FC236}">
                <a16:creationId xmlns:a16="http://schemas.microsoft.com/office/drawing/2014/main" id="{8EEA6C22-8E53-4936-A438-C26FAD3DAB34}"/>
              </a:ext>
            </a:extLst>
          </p:cNvPr>
          <p:cNvSpPr txBox="1">
            <a:spLocks/>
          </p:cNvSpPr>
          <p:nvPr/>
        </p:nvSpPr>
        <p:spPr>
          <a:xfrm>
            <a:off x="1057221" y="1765040"/>
            <a:ext cx="5434263" cy="31755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1800" b="0" dirty="0">
                <a:solidFill>
                  <a:srgbClr val="595E61"/>
                </a:solidFill>
              </a:rPr>
              <a:t>A brief overview of what this presentation will cover…</a:t>
            </a:r>
          </a:p>
        </p:txBody>
      </p:sp>
      <p:grpSp>
        <p:nvGrpSpPr>
          <p:cNvPr id="11" name="Group 10">
            <a:extLst>
              <a:ext uri="{FF2B5EF4-FFF2-40B4-BE49-F238E27FC236}">
                <a16:creationId xmlns:a16="http://schemas.microsoft.com/office/drawing/2014/main" id="{FF699A21-7DB6-4C85-BAD5-F87DCE15B5BF}"/>
              </a:ext>
            </a:extLst>
          </p:cNvPr>
          <p:cNvGrpSpPr/>
          <p:nvPr/>
        </p:nvGrpSpPr>
        <p:grpSpPr>
          <a:xfrm>
            <a:off x="1091819" y="2687510"/>
            <a:ext cx="10152158" cy="3435225"/>
            <a:chOff x="1412457" y="2687510"/>
            <a:chExt cx="9377349" cy="3173048"/>
          </a:xfrm>
        </p:grpSpPr>
        <p:sp>
          <p:nvSpPr>
            <p:cNvPr id="12" name="Oval 11">
              <a:extLst>
                <a:ext uri="{FF2B5EF4-FFF2-40B4-BE49-F238E27FC236}">
                  <a16:creationId xmlns:a16="http://schemas.microsoft.com/office/drawing/2014/main" id="{2956F023-334B-404B-B510-3E07DA96AC26}"/>
                </a:ext>
              </a:extLst>
            </p:cNvPr>
            <p:cNvSpPr/>
            <p:nvPr userDrawn="1"/>
          </p:nvSpPr>
          <p:spPr>
            <a:xfrm>
              <a:off x="1412457" y="2687512"/>
              <a:ext cx="2126511" cy="2126511"/>
            </a:xfrm>
            <a:prstGeom prst="ellips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FF25B6A-16C6-4A3C-BB6A-A8D7B116AAEB}"/>
                </a:ext>
              </a:extLst>
            </p:cNvPr>
            <p:cNvSpPr/>
            <p:nvPr userDrawn="1"/>
          </p:nvSpPr>
          <p:spPr>
            <a:xfrm>
              <a:off x="3799748" y="2687511"/>
              <a:ext cx="2126511" cy="2126511"/>
            </a:xfrm>
            <a:prstGeom prst="ellipse">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F1C32B-D5CB-4EBC-B503-AB3C997CCC9E}"/>
                </a:ext>
              </a:extLst>
            </p:cNvPr>
            <p:cNvSpPr/>
            <p:nvPr userDrawn="1"/>
          </p:nvSpPr>
          <p:spPr>
            <a:xfrm>
              <a:off x="8632419" y="2687510"/>
              <a:ext cx="2126511" cy="2126511"/>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A8FF99-E73A-49DB-94B9-EC4E661F9F45}"/>
                </a:ext>
              </a:extLst>
            </p:cNvPr>
            <p:cNvSpPr/>
            <p:nvPr userDrawn="1"/>
          </p:nvSpPr>
          <p:spPr>
            <a:xfrm>
              <a:off x="6200134" y="2687510"/>
              <a:ext cx="2126511" cy="2126511"/>
            </a:xfrm>
            <a:prstGeom prst="ellipse">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890D8FF-524A-45C6-AC8E-746B7C7D3ACF}"/>
                </a:ext>
              </a:extLst>
            </p:cNvPr>
            <p:cNvSpPr/>
            <p:nvPr userDrawn="1"/>
          </p:nvSpPr>
          <p:spPr>
            <a:xfrm>
              <a:off x="3257081" y="3346730"/>
              <a:ext cx="795589" cy="79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B0DC9675-7B6C-4CE7-8141-078ED04F9B1A}"/>
                </a:ext>
              </a:extLst>
            </p:cNvPr>
            <p:cNvSpPr/>
            <p:nvPr userDrawn="1"/>
          </p:nvSpPr>
          <p:spPr>
            <a:xfrm rot="5400000">
              <a:off x="3531137" y="3580647"/>
              <a:ext cx="382346" cy="32960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Oval 17">
              <a:extLst>
                <a:ext uri="{FF2B5EF4-FFF2-40B4-BE49-F238E27FC236}">
                  <a16:creationId xmlns:a16="http://schemas.microsoft.com/office/drawing/2014/main" id="{5F04DAE4-7CC1-40BB-B71E-17F42CBB2F22}"/>
                </a:ext>
              </a:extLst>
            </p:cNvPr>
            <p:cNvSpPr/>
            <p:nvPr userDrawn="1"/>
          </p:nvSpPr>
          <p:spPr>
            <a:xfrm>
              <a:off x="5658935" y="3346730"/>
              <a:ext cx="795589" cy="79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1436C9D2-42D7-498C-BE4B-E5AC0DBE0254}"/>
                </a:ext>
              </a:extLst>
            </p:cNvPr>
            <p:cNvSpPr/>
            <p:nvPr userDrawn="1"/>
          </p:nvSpPr>
          <p:spPr>
            <a:xfrm rot="5400000">
              <a:off x="5932991" y="3580647"/>
              <a:ext cx="382346" cy="32960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Oval 19">
              <a:extLst>
                <a:ext uri="{FF2B5EF4-FFF2-40B4-BE49-F238E27FC236}">
                  <a16:creationId xmlns:a16="http://schemas.microsoft.com/office/drawing/2014/main" id="{4762733E-F702-499E-8D6D-6A9AE29FE30E}"/>
                </a:ext>
              </a:extLst>
            </p:cNvPr>
            <p:cNvSpPr/>
            <p:nvPr userDrawn="1"/>
          </p:nvSpPr>
          <p:spPr>
            <a:xfrm>
              <a:off x="8081738" y="3346730"/>
              <a:ext cx="795589" cy="79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439AC21-D0EF-40BB-8ADD-91F03A91FE87}"/>
                </a:ext>
              </a:extLst>
            </p:cNvPr>
            <p:cNvSpPr/>
            <p:nvPr userDrawn="1"/>
          </p:nvSpPr>
          <p:spPr>
            <a:xfrm rot="5400000">
              <a:off x="8355794" y="3580647"/>
              <a:ext cx="382346" cy="32960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Title Placeholder 1">
              <a:extLst>
                <a:ext uri="{FF2B5EF4-FFF2-40B4-BE49-F238E27FC236}">
                  <a16:creationId xmlns:a16="http://schemas.microsoft.com/office/drawing/2014/main" id="{C627303A-589C-490E-BBA8-FCBBBAC22238}"/>
                </a:ext>
              </a:extLst>
            </p:cNvPr>
            <p:cNvSpPr txBox="1">
              <a:spLocks/>
            </p:cNvSpPr>
            <p:nvPr userDrawn="1"/>
          </p:nvSpPr>
          <p:spPr>
            <a:xfrm>
              <a:off x="1519027" y="5126449"/>
              <a:ext cx="1843470" cy="548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endParaRPr lang="en-US" sz="1400" b="1" i="1" dirty="0" smtClean="0">
                <a:solidFill>
                  <a:srgbClr val="595E61"/>
                </a:solidFill>
                <a:latin typeface="Avenir Next LT Pro Light" panose="020B0304020202020204" pitchFamily="34" charset="0"/>
              </a:endParaRPr>
            </a:p>
            <a:p>
              <a:endParaRPr lang="en-US" sz="1400" b="1" i="1" dirty="0">
                <a:latin typeface="Avenir Next LT Pro Light" panose="020B0304020202020204" pitchFamily="34" charset="0"/>
              </a:endParaRPr>
            </a:p>
            <a:p>
              <a:endParaRPr lang="en-US" sz="1400" b="1" i="1" dirty="0" smtClean="0">
                <a:solidFill>
                  <a:srgbClr val="595E61"/>
                </a:solidFill>
                <a:latin typeface="Avenir Next LT Pro Light" panose="020B0304020202020204" pitchFamily="34" charset="0"/>
              </a:endParaRPr>
            </a:p>
            <a:p>
              <a:r>
                <a:rPr lang="en-US" sz="1400" b="1" i="1" dirty="0" smtClean="0">
                  <a:solidFill>
                    <a:srgbClr val="595E61"/>
                  </a:solidFill>
                  <a:latin typeface="Avenir Next LT Pro Light" panose="020B0304020202020204" pitchFamily="34" charset="0"/>
                </a:rPr>
                <a:t>We’ll </a:t>
              </a:r>
              <a:r>
                <a:rPr lang="en-US" sz="1400" b="1" i="1" dirty="0">
                  <a:solidFill>
                    <a:srgbClr val="595E61"/>
                  </a:solidFill>
                  <a:latin typeface="Avenir Next LT Pro Light" panose="020B0304020202020204" pitchFamily="34" charset="0"/>
                </a:rPr>
                <a:t>discuss the </a:t>
              </a:r>
              <a:r>
                <a:rPr lang="en-US" sz="1400" b="1" i="1" dirty="0" smtClean="0">
                  <a:latin typeface="Avenir Next LT Pro Light" panose="020B0304020202020204" pitchFamily="34" charset="0"/>
                </a:rPr>
                <a:t>role of building awareness in water education, the history of Water 2012, and an outline of Water ‘22</a:t>
              </a:r>
              <a:endParaRPr lang="en-US" sz="1400" b="1" i="1" dirty="0">
                <a:solidFill>
                  <a:srgbClr val="595E61"/>
                </a:solidFill>
                <a:latin typeface="Avenir Next LT Pro Light" panose="020B0304020202020204" pitchFamily="34" charset="0"/>
              </a:endParaRPr>
            </a:p>
          </p:txBody>
        </p:sp>
        <p:sp>
          <p:nvSpPr>
            <p:cNvPr id="23" name="Title Placeholder 1">
              <a:extLst>
                <a:ext uri="{FF2B5EF4-FFF2-40B4-BE49-F238E27FC236}">
                  <a16:creationId xmlns:a16="http://schemas.microsoft.com/office/drawing/2014/main" id="{FBB22D20-4B9E-49ED-B22E-DFF1BF8B1DB3}"/>
                </a:ext>
              </a:extLst>
            </p:cNvPr>
            <p:cNvSpPr txBox="1">
              <a:spLocks/>
            </p:cNvSpPr>
            <p:nvPr userDrawn="1"/>
          </p:nvSpPr>
          <p:spPr>
            <a:xfrm>
              <a:off x="1519027" y="3218264"/>
              <a:ext cx="1764603" cy="1065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pPr>
              <a:r>
                <a:rPr lang="en-US" sz="2000" b="1" dirty="0" smtClean="0">
                  <a:solidFill>
                    <a:schemeClr val="bg1"/>
                  </a:solidFill>
                </a:rPr>
                <a:t>WHAT IS WATER ‘22? </a:t>
              </a:r>
              <a:endParaRPr lang="en-US" sz="2000" b="1" dirty="0">
                <a:solidFill>
                  <a:schemeClr val="bg1"/>
                </a:solidFill>
              </a:endParaRPr>
            </a:p>
          </p:txBody>
        </p:sp>
        <p:sp>
          <p:nvSpPr>
            <p:cNvPr id="24" name="Title Placeholder 1">
              <a:extLst>
                <a:ext uri="{FF2B5EF4-FFF2-40B4-BE49-F238E27FC236}">
                  <a16:creationId xmlns:a16="http://schemas.microsoft.com/office/drawing/2014/main" id="{E7D19248-B3F5-4D5E-8344-A528B19E42CC}"/>
                </a:ext>
              </a:extLst>
            </p:cNvPr>
            <p:cNvSpPr txBox="1">
              <a:spLocks/>
            </p:cNvSpPr>
            <p:nvPr userDrawn="1"/>
          </p:nvSpPr>
          <p:spPr>
            <a:xfrm>
              <a:off x="4061687" y="3097568"/>
              <a:ext cx="1650410" cy="1378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pPr>
              <a:r>
                <a:rPr lang="en-US" sz="2000" b="1" dirty="0">
                  <a:solidFill>
                    <a:schemeClr val="bg1"/>
                  </a:solidFill>
                </a:rPr>
                <a:t>HOW DOES </a:t>
              </a:r>
              <a:r>
                <a:rPr lang="en-US" sz="2000" b="1" dirty="0" smtClean="0">
                  <a:solidFill>
                    <a:schemeClr val="bg1"/>
                  </a:solidFill>
                </a:rPr>
                <a:t>WATER ’22 CONNECT WITH SWEAP?</a:t>
              </a:r>
              <a:endParaRPr lang="en-US" sz="2000" b="1" dirty="0">
                <a:solidFill>
                  <a:schemeClr val="bg1"/>
                </a:solidFill>
              </a:endParaRPr>
            </a:p>
          </p:txBody>
        </p:sp>
        <p:sp>
          <p:nvSpPr>
            <p:cNvPr id="25" name="Title Placeholder 1">
              <a:extLst>
                <a:ext uri="{FF2B5EF4-FFF2-40B4-BE49-F238E27FC236}">
                  <a16:creationId xmlns:a16="http://schemas.microsoft.com/office/drawing/2014/main" id="{8A019A68-7B9E-419C-83AE-C6E50262CD11}"/>
                </a:ext>
              </a:extLst>
            </p:cNvPr>
            <p:cNvSpPr txBox="1">
              <a:spLocks/>
            </p:cNvSpPr>
            <p:nvPr userDrawn="1"/>
          </p:nvSpPr>
          <p:spPr>
            <a:xfrm>
              <a:off x="6415495" y="3079782"/>
              <a:ext cx="1691984" cy="1378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pPr>
              <a:r>
                <a:rPr lang="en-US" sz="2000" b="1" dirty="0" smtClean="0">
                  <a:solidFill>
                    <a:schemeClr val="bg1"/>
                  </a:solidFill>
                </a:rPr>
                <a:t>VISION FOR WATER ‘22</a:t>
              </a:r>
              <a:endParaRPr lang="en-US" sz="2000" b="1" dirty="0">
                <a:solidFill>
                  <a:schemeClr val="bg1"/>
                </a:solidFill>
              </a:endParaRPr>
            </a:p>
          </p:txBody>
        </p:sp>
        <p:sp>
          <p:nvSpPr>
            <p:cNvPr id="26" name="Title Placeholder 1">
              <a:extLst>
                <a:ext uri="{FF2B5EF4-FFF2-40B4-BE49-F238E27FC236}">
                  <a16:creationId xmlns:a16="http://schemas.microsoft.com/office/drawing/2014/main" id="{3C3D3E66-FE78-4333-A2A8-34FD65F73988}"/>
                </a:ext>
              </a:extLst>
            </p:cNvPr>
            <p:cNvSpPr txBox="1">
              <a:spLocks/>
            </p:cNvSpPr>
            <p:nvPr userDrawn="1"/>
          </p:nvSpPr>
          <p:spPr>
            <a:xfrm>
              <a:off x="8930684" y="3097568"/>
              <a:ext cx="1528528" cy="1378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pPr>
              <a:r>
                <a:rPr lang="en-US" sz="2000" b="1" dirty="0" smtClean="0">
                  <a:solidFill>
                    <a:schemeClr val="bg1"/>
                  </a:solidFill>
                </a:rPr>
                <a:t>IDEATION</a:t>
              </a:r>
              <a:endParaRPr lang="en-US" sz="2000" b="1" dirty="0">
                <a:solidFill>
                  <a:schemeClr val="bg1"/>
                </a:solidFill>
              </a:endParaRPr>
            </a:p>
          </p:txBody>
        </p:sp>
        <p:sp>
          <p:nvSpPr>
            <p:cNvPr id="27" name="Title Placeholder 1">
              <a:extLst>
                <a:ext uri="{FF2B5EF4-FFF2-40B4-BE49-F238E27FC236}">
                  <a16:creationId xmlns:a16="http://schemas.microsoft.com/office/drawing/2014/main" id="{F7CF1873-1C24-45E6-9584-3226FBACB429}"/>
                </a:ext>
              </a:extLst>
            </p:cNvPr>
            <p:cNvSpPr txBox="1">
              <a:spLocks/>
            </p:cNvSpPr>
            <p:nvPr userDrawn="1"/>
          </p:nvSpPr>
          <p:spPr>
            <a:xfrm>
              <a:off x="3937227" y="5133336"/>
              <a:ext cx="1989032" cy="681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endParaRPr lang="en-US" sz="1400" b="1" i="1" dirty="0" smtClean="0">
                <a:solidFill>
                  <a:srgbClr val="595E61"/>
                </a:solidFill>
                <a:latin typeface="Avenir Next LT Pro Light" panose="020B0304020202020204" pitchFamily="34" charset="0"/>
              </a:endParaRPr>
            </a:p>
            <a:p>
              <a:r>
                <a:rPr lang="en-US" sz="1400" b="1" i="1" dirty="0" smtClean="0">
                  <a:solidFill>
                    <a:srgbClr val="595E61"/>
                  </a:solidFill>
                  <a:latin typeface="Avenir Next LT Pro Light" panose="020B0304020202020204" pitchFamily="34" charset="0"/>
                </a:rPr>
                <a:t>Learn how Water ’22 connects to the SWEAP </a:t>
              </a:r>
              <a:r>
                <a:rPr lang="en-US" sz="1400" b="1" i="1" dirty="0">
                  <a:solidFill>
                    <a:srgbClr val="595E61"/>
                  </a:solidFill>
                  <a:latin typeface="Avenir Next LT Pro Light" panose="020B0304020202020204" pitchFamily="34" charset="0"/>
                </a:rPr>
                <a:t>framework </a:t>
              </a:r>
              <a:r>
                <a:rPr lang="en-US" sz="1400" b="1" i="1" dirty="0" smtClean="0">
                  <a:latin typeface="Avenir Next LT Pro Light" panose="020B0304020202020204" pitchFamily="34" charset="0"/>
                </a:rPr>
                <a:t>, its awareness outcome, and related strategy(</a:t>
              </a:r>
              <a:r>
                <a:rPr lang="en-US" sz="1400" b="1" i="1" dirty="0" err="1" smtClean="0">
                  <a:latin typeface="Avenir Next LT Pro Light" panose="020B0304020202020204" pitchFamily="34" charset="0"/>
                </a:rPr>
                <a:t>ies</a:t>
              </a:r>
              <a:r>
                <a:rPr lang="en-US" sz="1400" b="1" i="1" dirty="0" smtClean="0">
                  <a:latin typeface="Avenir Next LT Pro Light" panose="020B0304020202020204" pitchFamily="34" charset="0"/>
                </a:rPr>
                <a:t>)</a:t>
              </a:r>
              <a:endParaRPr lang="en-US" sz="1400" b="1" i="1" dirty="0">
                <a:solidFill>
                  <a:srgbClr val="595E61"/>
                </a:solidFill>
                <a:latin typeface="Avenir Next LT Pro Light" panose="020B0304020202020204" pitchFamily="34" charset="0"/>
              </a:endParaRPr>
            </a:p>
          </p:txBody>
        </p:sp>
        <p:sp>
          <p:nvSpPr>
            <p:cNvPr id="28" name="Title Placeholder 1">
              <a:extLst>
                <a:ext uri="{FF2B5EF4-FFF2-40B4-BE49-F238E27FC236}">
                  <a16:creationId xmlns:a16="http://schemas.microsoft.com/office/drawing/2014/main" id="{6CE444DD-FE88-4C73-B715-50665BEE4EF2}"/>
                </a:ext>
              </a:extLst>
            </p:cNvPr>
            <p:cNvSpPr txBox="1">
              <a:spLocks/>
            </p:cNvSpPr>
            <p:nvPr userDrawn="1"/>
          </p:nvSpPr>
          <p:spPr>
            <a:xfrm>
              <a:off x="6403069" y="5079036"/>
              <a:ext cx="1843469" cy="781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1400" b="1" i="1" dirty="0" smtClean="0">
                  <a:latin typeface="Avenir Next LT Pro Light" panose="020B0304020202020204" pitchFamily="34" charset="0"/>
                </a:rPr>
                <a:t>Learn about the plans for Water ’22 and opportunities to participate</a:t>
              </a:r>
              <a:endParaRPr lang="en-US" sz="1400" b="1" i="1" dirty="0">
                <a:solidFill>
                  <a:srgbClr val="595E61"/>
                </a:solidFill>
                <a:latin typeface="Avenir Next LT Pro Light" panose="020B0304020202020204" pitchFamily="34" charset="0"/>
              </a:endParaRPr>
            </a:p>
          </p:txBody>
        </p:sp>
        <p:sp>
          <p:nvSpPr>
            <p:cNvPr id="29" name="Title Placeholder 1">
              <a:extLst>
                <a:ext uri="{FF2B5EF4-FFF2-40B4-BE49-F238E27FC236}">
                  <a16:creationId xmlns:a16="http://schemas.microsoft.com/office/drawing/2014/main" id="{652812C8-0C8B-45D3-8E49-C0761A181E0A}"/>
                </a:ext>
              </a:extLst>
            </p:cNvPr>
            <p:cNvSpPr txBox="1">
              <a:spLocks/>
            </p:cNvSpPr>
            <p:nvPr userDrawn="1"/>
          </p:nvSpPr>
          <p:spPr>
            <a:xfrm>
              <a:off x="8761577" y="5086336"/>
              <a:ext cx="2028229" cy="629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1400" b="1" i="1" dirty="0" smtClean="0">
                  <a:latin typeface="Avenir Next LT Pro Light" panose="020B0304020202020204" pitchFamily="34" charset="0"/>
                </a:rPr>
                <a:t>Discuss Water ’22 basin events and put your creative thinking caps on</a:t>
              </a:r>
              <a:endParaRPr lang="en-US" sz="1400" b="1" i="1" dirty="0">
                <a:solidFill>
                  <a:srgbClr val="595E61"/>
                </a:solidFill>
                <a:latin typeface="Avenir Next LT Pro Light" panose="020B0304020202020204" pitchFamily="34" charset="0"/>
              </a:endParaRPr>
            </a:p>
          </p:txBody>
        </p:sp>
      </p:grpSp>
      <p:cxnSp>
        <p:nvCxnSpPr>
          <p:cNvPr id="30" name="Straight Connector 29">
            <a:extLst>
              <a:ext uri="{FF2B5EF4-FFF2-40B4-BE49-F238E27FC236}">
                <a16:creationId xmlns:a16="http://schemas.microsoft.com/office/drawing/2014/main" id="{3083B500-1309-4236-845D-BB54AD9B7555}"/>
              </a:ext>
            </a:extLst>
          </p:cNvPr>
          <p:cNvCxnSpPr>
            <a:cxnSpLocks/>
          </p:cNvCxnSpPr>
          <p:nvPr/>
        </p:nvCxnSpPr>
        <p:spPr>
          <a:xfrm>
            <a:off x="1091819" y="1627917"/>
            <a:ext cx="5527345" cy="0"/>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42804" y="5982789"/>
            <a:ext cx="870670" cy="785054"/>
          </a:xfrm>
          <a:prstGeom prst="rect">
            <a:avLst/>
          </a:prstGeom>
        </p:spPr>
      </p:pic>
    </p:spTree>
    <p:extLst>
      <p:ext uri="{BB962C8B-B14F-4D97-AF65-F5344CB8AC3E}">
        <p14:creationId xmlns:p14="http://schemas.microsoft.com/office/powerpoint/2010/main" val="164972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6A772-17A5-4516-A210-E58D3970F983}"/>
              </a:ext>
            </a:extLst>
          </p:cNvPr>
          <p:cNvSpPr txBox="1">
            <a:spLocks/>
          </p:cNvSpPr>
          <p:nvPr/>
        </p:nvSpPr>
        <p:spPr>
          <a:xfrm>
            <a:off x="4901846" y="1389474"/>
            <a:ext cx="4969400" cy="748989"/>
          </a:xfrm>
          <a:prstGeom prst="rect">
            <a:avLst/>
          </a:prstGeom>
        </p:spPr>
        <p:txBody>
          <a:bodyPr vert="horz" lIns="91440" tIns="45720" rIns="91440" bIns="45720" rtlCol="0" anchor="ctr">
            <a:noAutofit/>
          </a:bodyPr>
          <a:lstStyle>
            <a:lvl1pPr defTabSz="914400">
              <a:lnSpc>
                <a:spcPct val="90000"/>
              </a:lnSpc>
              <a:spcBef>
                <a:spcPct val="0"/>
              </a:spcBef>
              <a:buNone/>
              <a:defRPr sz="3600" b="1">
                <a:solidFill>
                  <a:srgbClr val="595E61"/>
                </a:solidFill>
                <a:latin typeface="Avenir Next LT Pro" panose="020B0504020202020204" pitchFamily="34" charset="0"/>
                <a:ea typeface="+mj-ea"/>
                <a:cs typeface="+mj-cs"/>
              </a:defRPr>
            </a:lvl1pPr>
          </a:lstStyle>
          <a:p>
            <a:pPr lvl="0"/>
            <a:r>
              <a:rPr lang="en-US" sz="4800" dirty="0"/>
              <a:t>WHY </a:t>
            </a:r>
            <a:r>
              <a:rPr lang="en-US" sz="4800" dirty="0" smtClean="0"/>
              <a:t>AWARENESS?</a:t>
            </a:r>
            <a:endParaRPr lang="en-US" sz="4800" dirty="0"/>
          </a:p>
        </p:txBody>
      </p:sp>
      <p:sp>
        <p:nvSpPr>
          <p:cNvPr id="5" name="Rectangle 4">
            <a:extLst>
              <a:ext uri="{FF2B5EF4-FFF2-40B4-BE49-F238E27FC236}">
                <a16:creationId xmlns:a16="http://schemas.microsoft.com/office/drawing/2014/main" id="{30036E0C-E92D-4F96-B630-0CA68CB1A512}"/>
              </a:ext>
            </a:extLst>
          </p:cNvPr>
          <p:cNvSpPr/>
          <p:nvPr/>
        </p:nvSpPr>
        <p:spPr>
          <a:xfrm>
            <a:off x="4885186" y="2865796"/>
            <a:ext cx="6299885" cy="2277547"/>
          </a:xfrm>
          <a:prstGeom prst="rect">
            <a:avLst/>
          </a:prstGeom>
        </p:spPr>
        <p:txBody>
          <a:bodyPr wrap="square">
            <a:spAutoFit/>
          </a:bodyPr>
          <a:lstStyle/>
          <a:p>
            <a:r>
              <a:rPr lang="en-US" b="1" i="1" dirty="0" smtClean="0">
                <a:solidFill>
                  <a:srgbClr val="595E61"/>
                </a:solidFill>
                <a:latin typeface="Avenir Next LT Pro Light" panose="020B0304020202020204" pitchFamily="34" charset="0"/>
              </a:rPr>
              <a:t>“Being conscious of something” </a:t>
            </a:r>
          </a:p>
          <a:p>
            <a:endParaRPr lang="en-US" b="1" i="1" dirty="0">
              <a:solidFill>
                <a:srgbClr val="595E61"/>
              </a:solidFill>
              <a:latin typeface="Avenir Next LT Pro Light" panose="020B0304020202020204" pitchFamily="34" charset="0"/>
            </a:endParaRPr>
          </a:p>
          <a:p>
            <a:r>
              <a:rPr lang="en-US" b="1" i="1" dirty="0" smtClean="0">
                <a:solidFill>
                  <a:srgbClr val="595E61"/>
                </a:solidFill>
                <a:latin typeface="Avenir Next LT Pro Light" panose="020B0304020202020204" pitchFamily="34" charset="0"/>
              </a:rPr>
              <a:t>“A state wherein a subject is aware of some information when that information is directly available to bring to bear in the direction of a wide range of behavioral actions” </a:t>
            </a:r>
          </a:p>
          <a:p>
            <a:endParaRPr lang="en-US" b="1" i="1" dirty="0">
              <a:solidFill>
                <a:srgbClr val="595E61"/>
              </a:solidFill>
              <a:latin typeface="Avenir Next LT Pro Light" panose="020B0304020202020204" pitchFamily="34" charset="0"/>
            </a:endParaRPr>
          </a:p>
          <a:p>
            <a:r>
              <a:rPr lang="en-US" b="1" i="1" dirty="0" smtClean="0">
                <a:solidFill>
                  <a:srgbClr val="595E61"/>
                </a:solidFill>
                <a:latin typeface="Avenir Next LT Pro Light" panose="020B0304020202020204" pitchFamily="34" charset="0"/>
              </a:rPr>
              <a:t>Goal is often to affect attitudes, perceptions and behavior</a:t>
            </a:r>
          </a:p>
          <a:p>
            <a:endParaRPr lang="en-US" sz="1600" b="1" i="1" dirty="0" smtClean="0">
              <a:solidFill>
                <a:srgbClr val="595E61"/>
              </a:solidFill>
              <a:latin typeface="Avenir Next LT Pro Light" panose="020B0304020202020204" pitchFamily="34" charset="0"/>
            </a:endParaRPr>
          </a:p>
        </p:txBody>
      </p:sp>
      <p:cxnSp>
        <p:nvCxnSpPr>
          <p:cNvPr id="7" name="Straight Connector 6">
            <a:extLst>
              <a:ext uri="{FF2B5EF4-FFF2-40B4-BE49-F238E27FC236}">
                <a16:creationId xmlns:a16="http://schemas.microsoft.com/office/drawing/2014/main" id="{8F17AC62-59EB-406F-896E-F8B1CB1C8227}"/>
              </a:ext>
            </a:extLst>
          </p:cNvPr>
          <p:cNvCxnSpPr>
            <a:cxnSpLocks/>
          </p:cNvCxnSpPr>
          <p:nvPr/>
        </p:nvCxnSpPr>
        <p:spPr>
          <a:xfrm>
            <a:off x="4974597" y="2447903"/>
            <a:ext cx="3923743" cy="0"/>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4533D26F-5973-41AC-8ED0-4CCE53085370}"/>
              </a:ext>
            </a:extLst>
          </p:cNvPr>
          <p:cNvSpPr/>
          <p:nvPr/>
        </p:nvSpPr>
        <p:spPr>
          <a:xfrm>
            <a:off x="2586882" y="1302089"/>
            <a:ext cx="1452355" cy="1462288"/>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616415-6156-4F98-82B0-005EFADBCC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76" r="12876"/>
          <a:stretch/>
        </p:blipFill>
        <p:spPr>
          <a:xfrm>
            <a:off x="1021654" y="1311916"/>
            <a:ext cx="1452355" cy="1442634"/>
          </a:xfrm>
          <a:prstGeom prst="rect">
            <a:avLst/>
          </a:prstGeom>
        </p:spPr>
      </p:pic>
      <p:sp>
        <p:nvSpPr>
          <p:cNvPr id="10" name="Rectangle 9">
            <a:extLst>
              <a:ext uri="{FF2B5EF4-FFF2-40B4-BE49-F238E27FC236}">
                <a16:creationId xmlns:a16="http://schemas.microsoft.com/office/drawing/2014/main" id="{2652B9FE-BCE1-4CC8-8AC2-06E68CB2E1AD}"/>
              </a:ext>
            </a:extLst>
          </p:cNvPr>
          <p:cNvSpPr/>
          <p:nvPr/>
        </p:nvSpPr>
        <p:spPr>
          <a:xfrm>
            <a:off x="1021654" y="2865796"/>
            <a:ext cx="1452355" cy="1462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2CCFBA-EF0B-4CE4-8EE9-42B26B1DB333}"/>
              </a:ext>
            </a:extLst>
          </p:cNvPr>
          <p:cNvSpPr/>
          <p:nvPr/>
        </p:nvSpPr>
        <p:spPr>
          <a:xfrm>
            <a:off x="2585757" y="4426283"/>
            <a:ext cx="1452355" cy="1462288"/>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D530C90-0AA8-4574-BCF0-8ADD949324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47" t="14343" r="12489" b="4115"/>
          <a:stretch/>
        </p:blipFill>
        <p:spPr>
          <a:xfrm>
            <a:off x="2585757" y="2865796"/>
            <a:ext cx="1455076" cy="1462288"/>
          </a:xfrm>
          <a:prstGeom prst="rect">
            <a:avLst/>
          </a:prstGeom>
        </p:spPr>
      </p:pic>
      <p:pic>
        <p:nvPicPr>
          <p:cNvPr id="13" name="Picture 12" descr="A group of people skiing on the snow&#10;&#10;Description automatically generated">
            <a:extLst>
              <a:ext uri="{FF2B5EF4-FFF2-40B4-BE49-F238E27FC236}">
                <a16:creationId xmlns:a16="http://schemas.microsoft.com/office/drawing/2014/main" id="{F49B1C0A-CEC8-498B-87F8-39EDE959CE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77" t="-1542" r="17075" b="1542"/>
          <a:stretch/>
        </p:blipFill>
        <p:spPr>
          <a:xfrm>
            <a:off x="1018933" y="4433535"/>
            <a:ext cx="1474399" cy="1462288"/>
          </a:xfrm>
          <a:prstGeom prst="rect">
            <a:avLst/>
          </a:prstGeom>
        </p:spPr>
      </p:pic>
      <p:grpSp>
        <p:nvGrpSpPr>
          <p:cNvPr id="14" name="Group 13">
            <a:extLst>
              <a:ext uri="{FF2B5EF4-FFF2-40B4-BE49-F238E27FC236}">
                <a16:creationId xmlns:a16="http://schemas.microsoft.com/office/drawing/2014/main" id="{A1DCA335-C657-4E79-B59D-4D7B09C2C8AD}"/>
              </a:ext>
            </a:extLst>
          </p:cNvPr>
          <p:cNvGrpSpPr/>
          <p:nvPr/>
        </p:nvGrpSpPr>
        <p:grpSpPr>
          <a:xfrm>
            <a:off x="9441987" y="0"/>
            <a:ext cx="2750011" cy="906867"/>
            <a:chOff x="9048391" y="0"/>
            <a:chExt cx="3143608" cy="1036663"/>
          </a:xfrm>
        </p:grpSpPr>
        <p:grpSp>
          <p:nvGrpSpPr>
            <p:cNvPr id="15" name="Group 14">
              <a:extLst>
                <a:ext uri="{FF2B5EF4-FFF2-40B4-BE49-F238E27FC236}">
                  <a16:creationId xmlns:a16="http://schemas.microsoft.com/office/drawing/2014/main" id="{9A07D6C9-0741-40F4-9539-27FCD6F277B9}"/>
                </a:ext>
              </a:extLst>
            </p:cNvPr>
            <p:cNvGrpSpPr/>
            <p:nvPr userDrawn="1"/>
          </p:nvGrpSpPr>
          <p:grpSpPr>
            <a:xfrm>
              <a:off x="9048391" y="272759"/>
              <a:ext cx="3143607" cy="763904"/>
              <a:chOff x="8400492" y="3517306"/>
              <a:chExt cx="3791506" cy="921345"/>
            </a:xfrm>
          </p:grpSpPr>
          <p:sp>
            <p:nvSpPr>
              <p:cNvPr id="19" name="Rectangle 18">
                <a:extLst>
                  <a:ext uri="{FF2B5EF4-FFF2-40B4-BE49-F238E27FC236}">
                    <a16:creationId xmlns:a16="http://schemas.microsoft.com/office/drawing/2014/main" id="{AED06EFA-DCE0-447E-9BEE-87C5F3C1927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1447E7AD-65B4-4898-A964-4A8055B0006D}"/>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21D0584D-D98C-4D8E-91BE-AE63893E7BA1}"/>
                </a:ext>
              </a:extLst>
            </p:cNvPr>
            <p:cNvGrpSpPr/>
            <p:nvPr userDrawn="1"/>
          </p:nvGrpSpPr>
          <p:grpSpPr>
            <a:xfrm>
              <a:off x="9853248" y="0"/>
              <a:ext cx="2338751" cy="510441"/>
              <a:chOff x="9371231" y="3026573"/>
              <a:chExt cx="2820768" cy="615643"/>
            </a:xfrm>
          </p:grpSpPr>
          <p:sp>
            <p:nvSpPr>
              <p:cNvPr id="17" name="Rectangle 16">
                <a:extLst>
                  <a:ext uri="{FF2B5EF4-FFF2-40B4-BE49-F238E27FC236}">
                    <a16:creationId xmlns:a16="http://schemas.microsoft.com/office/drawing/2014/main" id="{5B8BBF52-A00D-4166-88A8-F4E7B036EBA4}"/>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8626492-64EB-40E2-8567-9771F5A44F9D}"/>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2" name="Picture 21">
            <a:extLst>
              <a:ext uri="{FF2B5EF4-FFF2-40B4-BE49-F238E27FC236}">
                <a16:creationId xmlns:a16="http://schemas.microsoft.com/office/drawing/2014/main" id="{9BB35B09-B0CE-44D3-8B7D-77CE1A0FF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21" name="Picture 2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42804" y="5982789"/>
            <a:ext cx="870670" cy="785054"/>
          </a:xfrm>
          <a:prstGeom prst="rect">
            <a:avLst/>
          </a:prstGeom>
        </p:spPr>
      </p:pic>
    </p:spTree>
    <p:extLst>
      <p:ext uri="{BB962C8B-B14F-4D97-AF65-F5344CB8AC3E}">
        <p14:creationId xmlns:p14="http://schemas.microsoft.com/office/powerpoint/2010/main" val="143737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EBE6B8-7BA2-47EC-9782-2FE9237A74D4}"/>
              </a:ext>
            </a:extLst>
          </p:cNvPr>
          <p:cNvGrpSpPr/>
          <p:nvPr/>
        </p:nvGrpSpPr>
        <p:grpSpPr>
          <a:xfrm>
            <a:off x="6334481" y="333489"/>
            <a:ext cx="5458739" cy="6191022"/>
            <a:chOff x="329921" y="362165"/>
            <a:chExt cx="5458739" cy="6191022"/>
          </a:xfrm>
        </p:grpSpPr>
        <p:sp>
          <p:nvSpPr>
            <p:cNvPr id="24" name="Rectangle 23">
              <a:extLst>
                <a:ext uri="{FF2B5EF4-FFF2-40B4-BE49-F238E27FC236}">
                  <a16:creationId xmlns:a16="http://schemas.microsoft.com/office/drawing/2014/main" id="{F207A76D-473A-4046-A1BC-15E621F10830}"/>
                </a:ext>
              </a:extLst>
            </p:cNvPr>
            <p:cNvSpPr/>
            <p:nvPr/>
          </p:nvSpPr>
          <p:spPr>
            <a:xfrm>
              <a:off x="329921" y="362165"/>
              <a:ext cx="5458739" cy="6191022"/>
            </a:xfrm>
            <a:prstGeom prst="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6A50BC-D6CE-4D35-96AC-C9DD319F4477}"/>
                </a:ext>
              </a:extLst>
            </p:cNvPr>
            <p:cNvSpPr/>
            <p:nvPr/>
          </p:nvSpPr>
          <p:spPr>
            <a:xfrm>
              <a:off x="568960" y="548640"/>
              <a:ext cx="5003682" cy="5770880"/>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414D1F-1475-4A0D-BD21-4EBB8E7E40B9}"/>
                </a:ext>
              </a:extLst>
            </p:cNvPr>
            <p:cNvSpPr/>
            <p:nvPr/>
          </p:nvSpPr>
          <p:spPr>
            <a:xfrm>
              <a:off x="929216" y="1250108"/>
              <a:ext cx="4432233" cy="4862870"/>
            </a:xfrm>
            <a:prstGeom prst="rect">
              <a:avLst/>
            </a:prstGeom>
          </p:spPr>
          <p:txBody>
            <a:bodyPr wrap="square">
              <a:spAutoFit/>
            </a:bodyPr>
            <a:lstStyle/>
            <a:p>
              <a:pPr lvl="0" algn="l" defTabSz="457200" rtl="0" eaLnBrk="1" latinLnBrk="0" hangingPunct="1">
                <a:spcAft>
                  <a:spcPts val="1200"/>
                </a:spcAft>
              </a:pPr>
              <a:r>
                <a:rPr lang="en-US" b="1" dirty="0" smtClean="0">
                  <a:solidFill>
                    <a:schemeClr val="bg1"/>
                  </a:solidFill>
                  <a:latin typeface="Avenir Next LT Pro" panose="020B0504020202020204" pitchFamily="34" charset="0"/>
                </a:rPr>
                <a:t>VISION: </a:t>
              </a:r>
            </a:p>
            <a:p>
              <a:pPr marL="342900" lvl="0" indent="-342900" algn="l" defTabSz="457200" rtl="0" eaLnBrk="1" latinLnBrk="0" hangingPunct="1">
                <a:spcAft>
                  <a:spcPts val="1200"/>
                </a:spcAft>
                <a:buFont typeface="+mj-lt"/>
                <a:buAutoNum type="arabicPeriod"/>
              </a:pPr>
              <a:r>
                <a:rPr lang="en-US" sz="1500" b="1" dirty="0" smtClean="0">
                  <a:solidFill>
                    <a:schemeClr val="bg1"/>
                  </a:solidFill>
                  <a:latin typeface="Avenir Next LT Pro" panose="020B0504020202020204" pitchFamily="34" charset="0"/>
                </a:rPr>
                <a:t>Large, coordinated statewide effort</a:t>
              </a:r>
            </a:p>
            <a:p>
              <a:pPr marL="342900" lvl="0" indent="-342900" algn="l" defTabSz="457200" rtl="0" eaLnBrk="1" latinLnBrk="0" hangingPunct="1">
                <a:spcAft>
                  <a:spcPts val="1200"/>
                </a:spcAft>
                <a:buFont typeface="+mj-lt"/>
                <a:buAutoNum type="arabicPeriod"/>
              </a:pPr>
              <a:r>
                <a:rPr lang="en-US" sz="1500" b="1" i="0" kern="1200" dirty="0" smtClean="0">
                  <a:solidFill>
                    <a:schemeClr val="bg1"/>
                  </a:solidFill>
                  <a:latin typeface="Avenir Next LT Pro" panose="020B0504020202020204" pitchFamily="34" charset="0"/>
                </a:rPr>
                <a:t>Raise public awareness about water as a valuable and limited resource</a:t>
              </a:r>
              <a:r>
                <a:rPr lang="en-US" sz="1500" b="1" dirty="0" smtClean="0">
                  <a:solidFill>
                    <a:schemeClr val="bg1"/>
                  </a:solidFill>
                  <a:latin typeface="Avenir Next LT Pro" panose="020B0504020202020204" pitchFamily="34" charset="0"/>
                </a:rPr>
                <a:t>.</a:t>
              </a:r>
            </a:p>
            <a:p>
              <a:pPr marL="342900" lvl="0" indent="-342900" defTabSz="457200">
                <a:spcAft>
                  <a:spcPts val="1200"/>
                </a:spcAft>
                <a:buFont typeface="+mj-lt"/>
                <a:buAutoNum type="arabicPeriod"/>
              </a:pPr>
              <a:r>
                <a:rPr lang="en-US" sz="1500" b="1" i="0" kern="1200" dirty="0" smtClean="0">
                  <a:solidFill>
                    <a:schemeClr val="bg1"/>
                  </a:solidFill>
                  <a:latin typeface="Avenir Next LT Pro" panose="020B0504020202020204" pitchFamily="34" charset="0"/>
                </a:rPr>
                <a:t>Connect Coloradans to existing and new opportunities </a:t>
              </a:r>
              <a:r>
                <a:rPr lang="en-US" sz="1500" b="1" dirty="0" smtClean="0">
                  <a:solidFill>
                    <a:schemeClr val="bg1"/>
                  </a:solidFill>
                  <a:latin typeface="Avenir Next LT Pro" panose="020B0504020202020204" pitchFamily="34" charset="0"/>
                </a:rPr>
                <a:t>to </a:t>
              </a:r>
              <a:r>
                <a:rPr lang="en-US" sz="1500" b="1" dirty="0">
                  <a:solidFill>
                    <a:schemeClr val="bg1"/>
                  </a:solidFill>
                  <a:latin typeface="Avenir Next LT Pro" panose="020B0504020202020204" pitchFamily="34" charset="0"/>
                </a:rPr>
                <a:t>learn about water</a:t>
              </a:r>
              <a:r>
                <a:rPr lang="en-US" sz="1500" b="1" i="0" kern="1200" dirty="0" smtClean="0">
                  <a:solidFill>
                    <a:schemeClr val="bg1"/>
                  </a:solidFill>
                  <a:latin typeface="Avenir Next LT Pro" panose="020B0504020202020204" pitchFamily="34" charset="0"/>
                </a:rPr>
                <a:t>. </a:t>
              </a:r>
            </a:p>
            <a:p>
              <a:pPr marL="342900" lvl="0" indent="-342900" algn="l" defTabSz="457200" rtl="0" eaLnBrk="1" latinLnBrk="0" hangingPunct="1">
                <a:spcAft>
                  <a:spcPts val="1200"/>
                </a:spcAft>
                <a:buFont typeface="+mj-lt"/>
                <a:buAutoNum type="arabicPeriod"/>
              </a:pPr>
              <a:r>
                <a:rPr lang="en-US" sz="1500" b="1" i="0" kern="1200" dirty="0" smtClean="0">
                  <a:solidFill>
                    <a:schemeClr val="bg1"/>
                  </a:solidFill>
                  <a:latin typeface="Avenir Next LT Pro" panose="020B0504020202020204" pitchFamily="34" charset="0"/>
                </a:rPr>
                <a:t>Motivate Coloradans to become more proactive participants in Colorado’s water future. </a:t>
              </a:r>
            </a:p>
            <a:p>
              <a:pPr marL="342900" lvl="0" indent="-342900" algn="l" defTabSz="457200" rtl="0" eaLnBrk="1" latinLnBrk="0" hangingPunct="1">
                <a:spcAft>
                  <a:spcPts val="1200"/>
                </a:spcAft>
                <a:buFont typeface="+mj-lt"/>
                <a:buAutoNum type="arabicPeriod"/>
              </a:pPr>
              <a:r>
                <a:rPr lang="en-US" sz="1500" b="1" dirty="0" smtClean="0">
                  <a:solidFill>
                    <a:schemeClr val="bg1"/>
                  </a:solidFill>
                  <a:latin typeface="Avenir Next LT Pro" panose="020B0504020202020204" pitchFamily="34" charset="0"/>
                </a:rPr>
                <a:t>Showcase exemplary models of cooperation and collaboration among Colorado water users. </a:t>
              </a:r>
            </a:p>
            <a:p>
              <a:pPr marL="342900" lvl="0" indent="-342900" algn="l" defTabSz="457200" rtl="0" eaLnBrk="1" latinLnBrk="0" hangingPunct="1">
                <a:spcAft>
                  <a:spcPts val="1200"/>
                </a:spcAft>
                <a:buFont typeface="+mj-lt"/>
                <a:buAutoNum type="arabicPeriod"/>
              </a:pPr>
              <a:r>
                <a:rPr lang="en-US" sz="1500" b="1" dirty="0" smtClean="0">
                  <a:solidFill>
                    <a:schemeClr val="bg1"/>
                  </a:solidFill>
                  <a:latin typeface="Avenir Next LT Pro" panose="020B0504020202020204" pitchFamily="34" charset="0"/>
                </a:rPr>
                <a:t>Increase support for management and protection of Colorado’s water and waterways. </a:t>
              </a:r>
              <a:endParaRPr lang="en-US" sz="1500" b="1" dirty="0">
                <a:solidFill>
                  <a:schemeClr val="bg1"/>
                </a:solidFill>
                <a:latin typeface="Avenir Next LT Pro" panose="020B0504020202020204" pitchFamily="34" charset="0"/>
              </a:endParaRPr>
            </a:p>
            <a:p>
              <a:pPr lvl="0" algn="l" defTabSz="457200" rtl="0" eaLnBrk="1" latinLnBrk="0" hangingPunct="1">
                <a:spcAft>
                  <a:spcPts val="1200"/>
                </a:spcAft>
              </a:pPr>
              <a:endParaRPr lang="en-US" sz="1500" b="0" i="0" kern="1200" dirty="0">
                <a:solidFill>
                  <a:schemeClr val="bg1"/>
                </a:solidFill>
                <a:latin typeface="Avenir Next LT Pro" panose="020B0504020202020204" pitchFamily="34" charset="0"/>
                <a:ea typeface="+mn-ea"/>
                <a:cs typeface="+mn-cs"/>
              </a:endParaRPr>
            </a:p>
          </p:txBody>
        </p:sp>
        <p:sp>
          <p:nvSpPr>
            <p:cNvPr id="18" name="Title Placeholder 1">
              <a:extLst>
                <a:ext uri="{FF2B5EF4-FFF2-40B4-BE49-F238E27FC236}">
                  <a16:creationId xmlns:a16="http://schemas.microsoft.com/office/drawing/2014/main" id="{EFB1EC1D-0F3A-4E69-A7D3-7E4E6FEB901A}"/>
                </a:ext>
              </a:extLst>
            </p:cNvPr>
            <p:cNvSpPr txBox="1">
              <a:spLocks/>
            </p:cNvSpPr>
            <p:nvPr/>
          </p:nvSpPr>
          <p:spPr>
            <a:xfrm>
              <a:off x="589279" y="707839"/>
              <a:ext cx="813549" cy="85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6000" b="1" dirty="0">
                  <a:solidFill>
                    <a:schemeClr val="bg1"/>
                  </a:solidFill>
                  <a:latin typeface="+mn-lt"/>
                </a:rPr>
                <a:t>“</a:t>
              </a:r>
            </a:p>
          </p:txBody>
        </p:sp>
        <p:sp>
          <p:nvSpPr>
            <p:cNvPr id="19" name="Title Placeholder 1">
              <a:extLst>
                <a:ext uri="{FF2B5EF4-FFF2-40B4-BE49-F238E27FC236}">
                  <a16:creationId xmlns:a16="http://schemas.microsoft.com/office/drawing/2014/main" id="{3D97DAA4-6969-4579-84D1-1215199B3A3A}"/>
                </a:ext>
              </a:extLst>
            </p:cNvPr>
            <p:cNvSpPr txBox="1">
              <a:spLocks/>
            </p:cNvSpPr>
            <p:nvPr/>
          </p:nvSpPr>
          <p:spPr>
            <a:xfrm rot="10800000">
              <a:off x="4590841" y="5309896"/>
              <a:ext cx="981801" cy="85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6000" b="1" dirty="0">
                  <a:solidFill>
                    <a:schemeClr val="bg1"/>
                  </a:solidFill>
                  <a:latin typeface="+mn-lt"/>
                </a:rPr>
                <a:t>“</a:t>
              </a:r>
            </a:p>
          </p:txBody>
        </p:sp>
      </p:grpSp>
      <p:grpSp>
        <p:nvGrpSpPr>
          <p:cNvPr id="3" name="Group 2">
            <a:extLst>
              <a:ext uri="{FF2B5EF4-FFF2-40B4-BE49-F238E27FC236}">
                <a16:creationId xmlns:a16="http://schemas.microsoft.com/office/drawing/2014/main" id="{F2B3993C-EE88-4C6A-A922-6C90B6F2A01A}"/>
              </a:ext>
            </a:extLst>
          </p:cNvPr>
          <p:cNvGrpSpPr/>
          <p:nvPr/>
        </p:nvGrpSpPr>
        <p:grpSpPr>
          <a:xfrm>
            <a:off x="652563" y="1836467"/>
            <a:ext cx="5427198" cy="1390952"/>
            <a:chOff x="6530405" y="2636447"/>
            <a:chExt cx="5427198" cy="1390952"/>
          </a:xfrm>
        </p:grpSpPr>
        <p:sp>
          <p:nvSpPr>
            <p:cNvPr id="5" name="Rectangle 4">
              <a:extLst>
                <a:ext uri="{FF2B5EF4-FFF2-40B4-BE49-F238E27FC236}">
                  <a16:creationId xmlns:a16="http://schemas.microsoft.com/office/drawing/2014/main" id="{478A4DDD-EC60-47CB-8052-C2D6CD760FF1}"/>
                </a:ext>
              </a:extLst>
            </p:cNvPr>
            <p:cNvSpPr/>
            <p:nvPr/>
          </p:nvSpPr>
          <p:spPr>
            <a:xfrm>
              <a:off x="6530405" y="2636447"/>
              <a:ext cx="4914899" cy="701731"/>
            </a:xfrm>
            <a:prstGeom prst="rect">
              <a:avLst/>
            </a:prstGeom>
          </p:spPr>
          <p:txBody>
            <a:bodyPr vert="horz" lIns="91440" tIns="45720" rIns="91440" bIns="45720" rtlCol="0" anchor="ctr">
              <a:noAutofit/>
            </a:bodyPr>
            <a:lstStyle/>
            <a:p>
              <a:pPr>
                <a:lnSpc>
                  <a:spcPct val="90000"/>
                </a:lnSpc>
                <a:spcBef>
                  <a:spcPct val="0"/>
                </a:spcBef>
              </a:pPr>
              <a:r>
                <a:rPr lang="en-US" sz="4800" b="1" dirty="0" smtClean="0">
                  <a:solidFill>
                    <a:srgbClr val="595E61"/>
                  </a:solidFill>
                  <a:latin typeface="Avenir Next LT Pro" panose="020B0504020202020204" pitchFamily="34" charset="0"/>
                </a:rPr>
                <a:t>WATER ‘22</a:t>
              </a:r>
              <a:endParaRPr lang="en-US" sz="4800" b="1" dirty="0">
                <a:solidFill>
                  <a:srgbClr val="595E6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E9FA52F1-A015-49DD-9902-386CED9CD100}"/>
                </a:ext>
              </a:extLst>
            </p:cNvPr>
            <p:cNvCxnSpPr>
              <a:cxnSpLocks/>
            </p:cNvCxnSpPr>
            <p:nvPr/>
          </p:nvCxnSpPr>
          <p:spPr>
            <a:xfrm>
              <a:off x="6636427" y="3359748"/>
              <a:ext cx="3006629" cy="0"/>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15" name="Title Placeholder 1">
              <a:extLst>
                <a:ext uri="{FF2B5EF4-FFF2-40B4-BE49-F238E27FC236}">
                  <a16:creationId xmlns:a16="http://schemas.microsoft.com/office/drawing/2014/main" id="{9C6F68D7-4253-4986-A2B5-C05A2BC03028}"/>
                </a:ext>
              </a:extLst>
            </p:cNvPr>
            <p:cNvSpPr txBox="1">
              <a:spLocks/>
            </p:cNvSpPr>
            <p:nvPr/>
          </p:nvSpPr>
          <p:spPr>
            <a:xfrm>
              <a:off x="6556957" y="3325684"/>
              <a:ext cx="5400646" cy="701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smtClean="0"/>
                <a:t>Building off of Water 2012</a:t>
              </a:r>
              <a:endParaRPr lang="en-US" sz="1800" b="0" i="1" dirty="0"/>
            </a:p>
          </p:txBody>
        </p:sp>
      </p:grpSp>
      <p:grpSp>
        <p:nvGrpSpPr>
          <p:cNvPr id="4" name="Group 3">
            <a:extLst>
              <a:ext uri="{FF2B5EF4-FFF2-40B4-BE49-F238E27FC236}">
                <a16:creationId xmlns:a16="http://schemas.microsoft.com/office/drawing/2014/main" id="{A49B9744-1186-497A-ABE1-DAE989E6E643}"/>
              </a:ext>
            </a:extLst>
          </p:cNvPr>
          <p:cNvGrpSpPr/>
          <p:nvPr/>
        </p:nvGrpSpPr>
        <p:grpSpPr>
          <a:xfrm>
            <a:off x="-3275" y="-9336"/>
            <a:ext cx="2749171" cy="917057"/>
            <a:chOff x="-3275" y="-9336"/>
            <a:chExt cx="2749171" cy="917057"/>
          </a:xfrm>
        </p:grpSpPr>
        <p:grpSp>
          <p:nvGrpSpPr>
            <p:cNvPr id="40" name="Group 39">
              <a:extLst>
                <a:ext uri="{FF2B5EF4-FFF2-40B4-BE49-F238E27FC236}">
                  <a16:creationId xmlns:a16="http://schemas.microsoft.com/office/drawing/2014/main" id="{09463C94-D74A-4CC8-9B59-B7D8AAD0F969}"/>
                </a:ext>
              </a:extLst>
            </p:cNvPr>
            <p:cNvGrpSpPr/>
            <p:nvPr userDrawn="1"/>
          </p:nvGrpSpPr>
          <p:grpSpPr>
            <a:xfrm>
              <a:off x="0" y="245227"/>
              <a:ext cx="2745896" cy="662494"/>
              <a:chOff x="9662192" y="3525254"/>
              <a:chExt cx="3785828" cy="913397"/>
            </a:xfrm>
          </p:grpSpPr>
          <p:sp>
            <p:nvSpPr>
              <p:cNvPr id="44" name="Rectangle 43">
                <a:extLst>
                  <a:ext uri="{FF2B5EF4-FFF2-40B4-BE49-F238E27FC236}">
                    <a16:creationId xmlns:a16="http://schemas.microsoft.com/office/drawing/2014/main" id="{7CEA251D-BC24-4B04-BD46-A336422F93A0}"/>
                  </a:ext>
                </a:extLst>
              </p:cNvPr>
              <p:cNvSpPr/>
              <p:nvPr userDrawn="1"/>
            </p:nvSpPr>
            <p:spPr>
              <a:xfrm>
                <a:off x="9662192" y="3525254"/>
                <a:ext cx="3324221"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a:extLst>
                  <a:ext uri="{FF2B5EF4-FFF2-40B4-BE49-F238E27FC236}">
                    <a16:creationId xmlns:a16="http://schemas.microsoft.com/office/drawing/2014/main" id="{2227120C-3FDB-494F-8510-2887D321D236}"/>
                  </a:ext>
                </a:extLst>
              </p:cNvPr>
              <p:cNvSpPr/>
              <p:nvPr userDrawn="1"/>
            </p:nvSpPr>
            <p:spPr>
              <a:xfrm>
                <a:off x="12537439" y="3536122"/>
                <a:ext cx="910581" cy="902529"/>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1B3A87E3-20FD-4F9F-8EE4-58C50EB31476}"/>
                </a:ext>
              </a:extLst>
            </p:cNvPr>
            <p:cNvGrpSpPr/>
            <p:nvPr userDrawn="1"/>
          </p:nvGrpSpPr>
          <p:grpSpPr>
            <a:xfrm>
              <a:off x="-3275" y="-9336"/>
              <a:ext cx="2044925" cy="446531"/>
              <a:chOff x="9665301" y="3026573"/>
              <a:chExt cx="2819385" cy="615643"/>
            </a:xfrm>
          </p:grpSpPr>
          <p:sp>
            <p:nvSpPr>
              <p:cNvPr id="42" name="Rectangle 41">
                <a:extLst>
                  <a:ext uri="{FF2B5EF4-FFF2-40B4-BE49-F238E27FC236}">
                    <a16:creationId xmlns:a16="http://schemas.microsoft.com/office/drawing/2014/main" id="{6539BE3A-C865-4D2F-9AD8-A1E2D485A651}"/>
                  </a:ext>
                </a:extLst>
              </p:cNvPr>
              <p:cNvSpPr/>
              <p:nvPr userDrawn="1"/>
            </p:nvSpPr>
            <p:spPr>
              <a:xfrm>
                <a:off x="9665301"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8F7E490B-CCA7-4404-85B9-6BBE816363A2}"/>
                  </a:ext>
                </a:extLst>
              </p:cNvPr>
              <p:cNvSpPr/>
              <p:nvPr userDrawn="1"/>
            </p:nvSpPr>
            <p:spPr>
              <a:xfrm>
                <a:off x="11881673" y="3026573"/>
                <a:ext cx="603013"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1" name="Picture 20">
            <a:extLst>
              <a:ext uri="{FF2B5EF4-FFF2-40B4-BE49-F238E27FC236}">
                <a16:creationId xmlns:a16="http://schemas.microsoft.com/office/drawing/2014/main" id="{63C92D65-0042-4CC1-B7D4-13BA974E7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22" y="1087752"/>
            <a:ext cx="1932028" cy="41165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78" y="3504818"/>
            <a:ext cx="5541191" cy="2763285"/>
          </a:xfrm>
          <a:prstGeom prst="rect">
            <a:avLst/>
          </a:prstGeom>
        </p:spPr>
      </p:pic>
    </p:spTree>
    <p:extLst>
      <p:ext uri="{BB962C8B-B14F-4D97-AF65-F5344CB8AC3E}">
        <p14:creationId xmlns:p14="http://schemas.microsoft.com/office/powerpoint/2010/main" val="236928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71029" y="172278"/>
            <a:ext cx="4059881" cy="6685722"/>
          </a:xfrm>
          <a:prstGeom prst="rect">
            <a:avLst/>
          </a:prstGeom>
        </p:spPr>
      </p:pic>
      <p:sp>
        <p:nvSpPr>
          <p:cNvPr id="14" name="Title Placeholder 1">
            <a:extLst>
              <a:ext uri="{FF2B5EF4-FFF2-40B4-BE49-F238E27FC236}">
                <a16:creationId xmlns:a16="http://schemas.microsoft.com/office/drawing/2014/main" id="{9C6F68D7-4253-4986-A2B5-C05A2BC03028}"/>
              </a:ext>
            </a:extLst>
          </p:cNvPr>
          <p:cNvSpPr txBox="1">
            <a:spLocks/>
          </p:cNvSpPr>
          <p:nvPr/>
        </p:nvSpPr>
        <p:spPr>
          <a:xfrm>
            <a:off x="1207404" y="1562100"/>
            <a:ext cx="4781885" cy="4521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i="1" dirty="0" smtClean="0"/>
              <a:t>Gov. Hickenlooper, Jan. 1, 2012: </a:t>
            </a:r>
          </a:p>
          <a:p>
            <a:endParaRPr lang="en-US" sz="1800" b="0" i="1" dirty="0"/>
          </a:p>
          <a:p>
            <a:r>
              <a:rPr lang="en-US" sz="1800" b="0" i="1" dirty="0" smtClean="0"/>
              <a:t>“Whereas ,water awareness is a fundamental step in helping the citizens of Colorado understand the growing needs for limited water supplies and the need to enhance supplies and promote conservation to provide water for all needs and uses as we continue to grow….” </a:t>
            </a:r>
            <a:endParaRPr lang="en-US" sz="1800" b="0" i="1" dirty="0"/>
          </a:p>
        </p:txBody>
      </p:sp>
      <p:sp>
        <p:nvSpPr>
          <p:cNvPr id="5" name="Title 1"/>
          <p:cNvSpPr txBox="1">
            <a:spLocks/>
          </p:cNvSpPr>
          <p:nvPr/>
        </p:nvSpPr>
        <p:spPr>
          <a:xfrm>
            <a:off x="308423" y="1291137"/>
            <a:ext cx="4906165" cy="1028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solidFill>
                  <a:schemeClr val="tx1">
                    <a:lumMod val="65000"/>
                    <a:lumOff val="35000"/>
                  </a:schemeClr>
                </a:solidFill>
                <a:latin typeface="Avenir Next LT Pro" panose="020B0504020202020204" pitchFamily="34" charset="0"/>
              </a:rPr>
              <a:t>WATER 2012</a:t>
            </a:r>
            <a:r>
              <a:rPr lang="en-US" sz="4800" b="1" dirty="0" smtClean="0">
                <a:solidFill>
                  <a:schemeClr val="tx1">
                    <a:lumMod val="65000"/>
                    <a:lumOff val="35000"/>
                  </a:schemeClr>
                </a:solidFill>
                <a:latin typeface="AvenirNext LT Pro Light" panose="020B0403020202020204" pitchFamily="34" charset="0"/>
              </a:rPr>
              <a:t/>
            </a:r>
            <a:br>
              <a:rPr lang="en-US" sz="4800" b="1" dirty="0" smtClean="0">
                <a:solidFill>
                  <a:schemeClr val="tx1">
                    <a:lumMod val="65000"/>
                    <a:lumOff val="35000"/>
                  </a:schemeClr>
                </a:solidFill>
                <a:latin typeface="AvenirNext LT Pro Light" panose="020B0403020202020204" pitchFamily="34" charset="0"/>
              </a:rPr>
            </a:br>
            <a:r>
              <a:rPr lang="en-US" b="1" dirty="0" smtClean="0">
                <a:solidFill>
                  <a:schemeClr val="tx1">
                    <a:lumMod val="65000"/>
                    <a:lumOff val="35000"/>
                  </a:schemeClr>
                </a:solidFill>
                <a:latin typeface="AvenirNext LT Pro Regular" panose="020B0504020202020204" pitchFamily="34" charset="0"/>
              </a:rPr>
              <a:t> </a:t>
            </a:r>
            <a:endParaRPr lang="en-US" b="1" dirty="0">
              <a:solidFill>
                <a:schemeClr val="tx1">
                  <a:lumMod val="65000"/>
                  <a:lumOff val="35000"/>
                </a:schemeClr>
              </a:solidFill>
              <a:latin typeface="AvenirNext LT Pro Regular" panose="020B0504020202020204" pitchFamily="34" charset="0"/>
            </a:endParaRPr>
          </a:p>
        </p:txBody>
      </p:sp>
      <p:cxnSp>
        <p:nvCxnSpPr>
          <p:cNvPr id="6" name="Straight Connector 5">
            <a:extLst>
              <a:ext uri="{FF2B5EF4-FFF2-40B4-BE49-F238E27FC236}">
                <a16:creationId xmlns:a16="http://schemas.microsoft.com/office/drawing/2014/main" id="{524FC8E5-0A08-4769-856E-2EE7D95F3402}"/>
              </a:ext>
            </a:extLst>
          </p:cNvPr>
          <p:cNvCxnSpPr>
            <a:cxnSpLocks/>
          </p:cNvCxnSpPr>
          <p:nvPr/>
        </p:nvCxnSpPr>
        <p:spPr>
          <a:xfrm flipV="1">
            <a:off x="416474" y="1406732"/>
            <a:ext cx="4563740" cy="3175"/>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8" name="Title Placeholder 1">
            <a:extLst>
              <a:ext uri="{FF2B5EF4-FFF2-40B4-BE49-F238E27FC236}">
                <a16:creationId xmlns:a16="http://schemas.microsoft.com/office/drawing/2014/main" id="{9C112538-E3AC-43B2-9D06-3127CFC1FB14}"/>
              </a:ext>
            </a:extLst>
          </p:cNvPr>
          <p:cNvSpPr txBox="1">
            <a:spLocks/>
          </p:cNvSpPr>
          <p:nvPr/>
        </p:nvSpPr>
        <p:spPr>
          <a:xfrm>
            <a:off x="449132" y="1316433"/>
            <a:ext cx="5765530" cy="7489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smtClean="0"/>
              <a:t>The “Year of Water”…</a:t>
            </a:r>
            <a:endParaRPr lang="en-US" sz="1800" b="0" i="1" dirty="0"/>
          </a:p>
        </p:txBody>
      </p:sp>
    </p:spTree>
    <p:extLst>
      <p:ext uri="{BB962C8B-B14F-4D97-AF65-F5344CB8AC3E}">
        <p14:creationId xmlns:p14="http://schemas.microsoft.com/office/powerpoint/2010/main" val="429142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01956-4714-4552-BE7A-778C560005C4}"/>
              </a:ext>
            </a:extLst>
          </p:cNvPr>
          <p:cNvSpPr txBox="1">
            <a:spLocks/>
          </p:cNvSpPr>
          <p:nvPr/>
        </p:nvSpPr>
        <p:spPr>
          <a:xfrm>
            <a:off x="2313114" y="1561303"/>
            <a:ext cx="5304470" cy="748989"/>
          </a:xfrm>
          <a:prstGeom prst="rect">
            <a:avLst/>
          </a:prstGeom>
        </p:spPr>
        <p:txBody>
          <a:bodyPr vert="horz" lIns="91440" tIns="45720" rIns="91440" bIns="45720" rtlCol="0" anchor="ctr">
            <a:noAutofit/>
          </a:bodyPr>
          <a:lstStyle>
            <a:lvl1pPr defTabSz="914400">
              <a:lnSpc>
                <a:spcPct val="90000"/>
              </a:lnSpc>
              <a:spcBef>
                <a:spcPct val="0"/>
              </a:spcBef>
              <a:buNone/>
              <a:defRPr sz="3600" b="1">
                <a:solidFill>
                  <a:srgbClr val="595E61"/>
                </a:solidFill>
                <a:latin typeface="Avenir Next LT Pro" panose="020B0504020202020204" pitchFamily="34" charset="0"/>
                <a:ea typeface="+mj-ea"/>
                <a:cs typeface="+mj-cs"/>
              </a:defRPr>
            </a:lvl1pPr>
          </a:lstStyle>
          <a:p>
            <a:pPr lvl="0"/>
            <a:r>
              <a:rPr lang="en-US" sz="4800" dirty="0" smtClean="0"/>
              <a:t>WATER 2012 IMPACT</a:t>
            </a:r>
            <a:endParaRPr lang="en-US" sz="4800" dirty="0"/>
          </a:p>
        </p:txBody>
      </p:sp>
      <p:sp>
        <p:nvSpPr>
          <p:cNvPr id="3" name="Rectangle 2">
            <a:extLst>
              <a:ext uri="{FF2B5EF4-FFF2-40B4-BE49-F238E27FC236}">
                <a16:creationId xmlns:a16="http://schemas.microsoft.com/office/drawing/2014/main" id="{4D60A202-1C70-4734-B317-3752DB7DE3A3}"/>
              </a:ext>
            </a:extLst>
          </p:cNvPr>
          <p:cNvSpPr/>
          <p:nvPr/>
        </p:nvSpPr>
        <p:spPr>
          <a:xfrm>
            <a:off x="6355865" y="819628"/>
            <a:ext cx="2547507" cy="2580635"/>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CD85146-AF70-4167-B716-B7EE9E8841D3}"/>
              </a:ext>
            </a:extLst>
          </p:cNvPr>
          <p:cNvSpPr/>
          <p:nvPr/>
        </p:nvSpPr>
        <p:spPr>
          <a:xfrm>
            <a:off x="8951496" y="3448390"/>
            <a:ext cx="2547507" cy="2542651"/>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t a table&#10;&#10;Description automatically generated">
            <a:extLst>
              <a:ext uri="{FF2B5EF4-FFF2-40B4-BE49-F238E27FC236}">
                <a16:creationId xmlns:a16="http://schemas.microsoft.com/office/drawing/2014/main" id="{9DCB1ED0-79E0-4359-82E5-A96679FDAF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04"/>
          <a:stretch/>
        </p:blipFill>
        <p:spPr>
          <a:xfrm>
            <a:off x="6343831" y="3455322"/>
            <a:ext cx="2547507" cy="2523687"/>
          </a:xfrm>
          <a:prstGeom prst="rect">
            <a:avLst/>
          </a:prstGeom>
        </p:spPr>
      </p:pic>
      <p:pic>
        <p:nvPicPr>
          <p:cNvPr id="6" name="Picture 5" descr="A person riding on top of a mountain&#10;&#10;Description automatically generated">
            <a:extLst>
              <a:ext uri="{FF2B5EF4-FFF2-40B4-BE49-F238E27FC236}">
                <a16:creationId xmlns:a16="http://schemas.microsoft.com/office/drawing/2014/main" id="{5554A83C-01C3-41E2-A00A-38759BA607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57" r="7461"/>
          <a:stretch/>
        </p:blipFill>
        <p:spPr>
          <a:xfrm>
            <a:off x="8949629" y="814527"/>
            <a:ext cx="2524952" cy="2580635"/>
          </a:xfrm>
          <a:prstGeom prst="rect">
            <a:avLst/>
          </a:prstGeom>
        </p:spPr>
      </p:pic>
      <p:sp>
        <p:nvSpPr>
          <p:cNvPr id="9" name="L-Shape 8">
            <a:extLst>
              <a:ext uri="{FF2B5EF4-FFF2-40B4-BE49-F238E27FC236}">
                <a16:creationId xmlns:a16="http://schemas.microsoft.com/office/drawing/2014/main" id="{C0BEC57D-5681-4F62-A199-8C3B07240113}"/>
              </a:ext>
            </a:extLst>
          </p:cNvPr>
          <p:cNvSpPr/>
          <p:nvPr/>
        </p:nvSpPr>
        <p:spPr>
          <a:xfrm>
            <a:off x="6535784" y="2866033"/>
            <a:ext cx="373543" cy="373543"/>
          </a:xfrm>
          <a:prstGeom prst="corner">
            <a:avLst>
              <a:gd name="adj1" fmla="val 16260"/>
              <a:gd name="adj2" fmla="val 15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id="{F3F846EF-AA6A-4830-BE03-A9F967D55919}"/>
              </a:ext>
            </a:extLst>
          </p:cNvPr>
          <p:cNvSpPr/>
          <p:nvPr/>
        </p:nvSpPr>
        <p:spPr>
          <a:xfrm rot="10800000">
            <a:off x="8331875" y="1017902"/>
            <a:ext cx="373543" cy="373543"/>
          </a:xfrm>
          <a:prstGeom prst="corner">
            <a:avLst>
              <a:gd name="adj1" fmla="val 16260"/>
              <a:gd name="adj2" fmla="val 15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769F6AEF-BE88-4257-A84A-01C368B1D5E4}"/>
              </a:ext>
            </a:extLst>
          </p:cNvPr>
          <p:cNvSpPr txBox="1">
            <a:spLocks/>
          </p:cNvSpPr>
          <p:nvPr/>
        </p:nvSpPr>
        <p:spPr>
          <a:xfrm>
            <a:off x="6535426" y="1177168"/>
            <a:ext cx="2244092" cy="1889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endParaRPr lang="en-US" sz="2000" b="1" dirty="0">
              <a:solidFill>
                <a:schemeClr val="bg1"/>
              </a:solidFill>
            </a:endParaRPr>
          </a:p>
        </p:txBody>
      </p:sp>
      <p:sp>
        <p:nvSpPr>
          <p:cNvPr id="14" name="Title Placeholder 1">
            <a:extLst>
              <a:ext uri="{FF2B5EF4-FFF2-40B4-BE49-F238E27FC236}">
                <a16:creationId xmlns:a16="http://schemas.microsoft.com/office/drawing/2014/main" id="{9541EE78-B305-4718-ABFE-D1DDDE552F98}"/>
              </a:ext>
            </a:extLst>
          </p:cNvPr>
          <p:cNvSpPr txBox="1">
            <a:spLocks/>
          </p:cNvSpPr>
          <p:nvPr/>
        </p:nvSpPr>
        <p:spPr>
          <a:xfrm>
            <a:off x="8733411" y="3544646"/>
            <a:ext cx="981801" cy="85762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endParaRPr lang="en-US" sz="6000" b="1" dirty="0">
              <a:solidFill>
                <a:schemeClr val="bg1"/>
              </a:solidFill>
              <a:latin typeface="+mn-lt"/>
            </a:endParaRPr>
          </a:p>
        </p:txBody>
      </p:sp>
      <p:sp>
        <p:nvSpPr>
          <p:cNvPr id="15" name="Title Placeholder 1">
            <a:extLst>
              <a:ext uri="{FF2B5EF4-FFF2-40B4-BE49-F238E27FC236}">
                <a16:creationId xmlns:a16="http://schemas.microsoft.com/office/drawing/2014/main" id="{7B67CEB7-805A-49D5-BA71-3CBB9EBB9B67}"/>
              </a:ext>
            </a:extLst>
          </p:cNvPr>
          <p:cNvSpPr txBox="1">
            <a:spLocks/>
          </p:cNvSpPr>
          <p:nvPr/>
        </p:nvSpPr>
        <p:spPr>
          <a:xfrm rot="10800000">
            <a:off x="10569629" y="4847971"/>
            <a:ext cx="981801" cy="85762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endParaRPr lang="en-US" sz="6000" b="1" dirty="0">
              <a:solidFill>
                <a:schemeClr val="bg1"/>
              </a:solidFill>
              <a:latin typeface="+mn-lt"/>
            </a:endParaRPr>
          </a:p>
        </p:txBody>
      </p:sp>
      <p:grpSp>
        <p:nvGrpSpPr>
          <p:cNvPr id="36" name="Group 35">
            <a:extLst>
              <a:ext uri="{FF2B5EF4-FFF2-40B4-BE49-F238E27FC236}">
                <a16:creationId xmlns:a16="http://schemas.microsoft.com/office/drawing/2014/main" id="{56AC7765-6147-4E54-BD20-DA479001D7A9}"/>
              </a:ext>
            </a:extLst>
          </p:cNvPr>
          <p:cNvGrpSpPr/>
          <p:nvPr/>
        </p:nvGrpSpPr>
        <p:grpSpPr>
          <a:xfrm>
            <a:off x="-3275" y="-9336"/>
            <a:ext cx="2749171" cy="917057"/>
            <a:chOff x="-3275" y="-9336"/>
            <a:chExt cx="2749171" cy="917057"/>
          </a:xfrm>
        </p:grpSpPr>
        <p:grpSp>
          <p:nvGrpSpPr>
            <p:cNvPr id="37" name="Group 36">
              <a:extLst>
                <a:ext uri="{FF2B5EF4-FFF2-40B4-BE49-F238E27FC236}">
                  <a16:creationId xmlns:a16="http://schemas.microsoft.com/office/drawing/2014/main" id="{0AD1FE3E-AD0A-4068-BE9F-87BD7A1DC458}"/>
                </a:ext>
              </a:extLst>
            </p:cNvPr>
            <p:cNvGrpSpPr/>
            <p:nvPr userDrawn="1"/>
          </p:nvGrpSpPr>
          <p:grpSpPr>
            <a:xfrm>
              <a:off x="0" y="245227"/>
              <a:ext cx="2745896" cy="662494"/>
              <a:chOff x="9662192" y="3525254"/>
              <a:chExt cx="3785828" cy="913397"/>
            </a:xfrm>
          </p:grpSpPr>
          <p:sp>
            <p:nvSpPr>
              <p:cNvPr id="41" name="Rectangle 40">
                <a:extLst>
                  <a:ext uri="{FF2B5EF4-FFF2-40B4-BE49-F238E27FC236}">
                    <a16:creationId xmlns:a16="http://schemas.microsoft.com/office/drawing/2014/main" id="{56E4786D-DB24-4E14-B201-0AD26D53B4CE}"/>
                  </a:ext>
                </a:extLst>
              </p:cNvPr>
              <p:cNvSpPr/>
              <p:nvPr userDrawn="1"/>
            </p:nvSpPr>
            <p:spPr>
              <a:xfrm>
                <a:off x="9662192" y="3525254"/>
                <a:ext cx="3324221"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a:extLst>
                  <a:ext uri="{FF2B5EF4-FFF2-40B4-BE49-F238E27FC236}">
                    <a16:creationId xmlns:a16="http://schemas.microsoft.com/office/drawing/2014/main" id="{3C8163B1-C198-4C3B-A304-8C0C94C11B2B}"/>
                  </a:ext>
                </a:extLst>
              </p:cNvPr>
              <p:cNvSpPr/>
              <p:nvPr userDrawn="1"/>
            </p:nvSpPr>
            <p:spPr>
              <a:xfrm>
                <a:off x="12537439" y="3536122"/>
                <a:ext cx="910581" cy="902529"/>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022E421-55D4-4DE3-992D-916C809B2294}"/>
                </a:ext>
              </a:extLst>
            </p:cNvPr>
            <p:cNvGrpSpPr/>
            <p:nvPr userDrawn="1"/>
          </p:nvGrpSpPr>
          <p:grpSpPr>
            <a:xfrm>
              <a:off x="-3275" y="-9336"/>
              <a:ext cx="2044925" cy="446531"/>
              <a:chOff x="9665301" y="3026573"/>
              <a:chExt cx="2819385" cy="615643"/>
            </a:xfrm>
          </p:grpSpPr>
          <p:sp>
            <p:nvSpPr>
              <p:cNvPr id="39" name="Rectangle 38">
                <a:extLst>
                  <a:ext uri="{FF2B5EF4-FFF2-40B4-BE49-F238E27FC236}">
                    <a16:creationId xmlns:a16="http://schemas.microsoft.com/office/drawing/2014/main" id="{A65949A7-E56A-4B3E-9073-5D58D24E0B02}"/>
                  </a:ext>
                </a:extLst>
              </p:cNvPr>
              <p:cNvSpPr/>
              <p:nvPr userDrawn="1"/>
            </p:nvSpPr>
            <p:spPr>
              <a:xfrm>
                <a:off x="9665301"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0C004BE-A51C-4B3C-9A1B-9A60A0E06D1E}"/>
                  </a:ext>
                </a:extLst>
              </p:cNvPr>
              <p:cNvSpPr/>
              <p:nvPr userDrawn="1"/>
            </p:nvSpPr>
            <p:spPr>
              <a:xfrm>
                <a:off x="11881673" y="3026573"/>
                <a:ext cx="603013"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10870" r="12347"/>
          <a:stretch/>
        </p:blipFill>
        <p:spPr>
          <a:xfrm>
            <a:off x="6669593" y="1161066"/>
            <a:ext cx="1975757" cy="1921820"/>
          </a:xfrm>
          <a:prstGeom prst="rect">
            <a:avLst/>
          </a:prstGeom>
        </p:spPr>
      </p:pic>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l="12560" r="28946"/>
          <a:stretch/>
        </p:blipFill>
        <p:spPr>
          <a:xfrm>
            <a:off x="8964386" y="814527"/>
            <a:ext cx="2481943" cy="2559111"/>
          </a:xfrm>
          <a:prstGeom prst="rect">
            <a:avLst/>
          </a:prstGeom>
        </p:spPr>
      </p:pic>
      <p:pic>
        <p:nvPicPr>
          <p:cNvPr id="26" name="Picture 2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0821" y="1158295"/>
            <a:ext cx="1884019" cy="1872716"/>
          </a:xfrm>
          <a:prstGeom prst="rect">
            <a:avLst/>
          </a:prstGeom>
        </p:spPr>
      </p:pic>
      <p:pic>
        <p:nvPicPr>
          <p:cNvPr id="28" name="Picture 27"/>
          <p:cNvPicPr>
            <a:picLocks noChangeAspect="1"/>
          </p:cNvPicPr>
          <p:nvPr/>
        </p:nvPicPr>
        <p:blipFill rotWithShape="1">
          <a:blip r:embed="rId8" cstate="hqprint">
            <a:extLst>
              <a:ext uri="{28A0092B-C50C-407E-A947-70E740481C1C}">
                <a14:useLocalDpi xmlns:a14="http://schemas.microsoft.com/office/drawing/2010/main" val="0"/>
              </a:ext>
            </a:extLst>
          </a:blip>
          <a:srcRect l="-2505" t="5347" r="-1945" b="18603"/>
          <a:stretch/>
        </p:blipFill>
        <p:spPr>
          <a:xfrm>
            <a:off x="6286499" y="3445329"/>
            <a:ext cx="2596244" cy="2530928"/>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30731" r="7235"/>
          <a:stretch/>
        </p:blipFill>
        <p:spPr>
          <a:xfrm>
            <a:off x="9256883" y="3583628"/>
            <a:ext cx="1910443" cy="2326784"/>
          </a:xfrm>
          <a:prstGeom prst="rect">
            <a:avLst/>
          </a:prstGeom>
        </p:spPr>
      </p:pic>
      <p:cxnSp>
        <p:nvCxnSpPr>
          <p:cNvPr id="30" name="Straight Connector 29">
            <a:extLst>
              <a:ext uri="{FF2B5EF4-FFF2-40B4-BE49-F238E27FC236}">
                <a16:creationId xmlns:a16="http://schemas.microsoft.com/office/drawing/2014/main" id="{3083B500-1309-4236-845D-BB54AD9B7555}"/>
              </a:ext>
            </a:extLst>
          </p:cNvPr>
          <p:cNvCxnSpPr>
            <a:cxnSpLocks/>
          </p:cNvCxnSpPr>
          <p:nvPr/>
        </p:nvCxnSpPr>
        <p:spPr>
          <a:xfrm>
            <a:off x="2411088" y="2672945"/>
            <a:ext cx="3238598" cy="4941"/>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D4480540-5525-4618-9175-FE3444C7C3FB}"/>
              </a:ext>
            </a:extLst>
          </p:cNvPr>
          <p:cNvSpPr/>
          <p:nvPr/>
        </p:nvSpPr>
        <p:spPr>
          <a:xfrm>
            <a:off x="530457" y="3417968"/>
            <a:ext cx="5424365" cy="3385542"/>
          </a:xfrm>
          <a:prstGeom prst="rect">
            <a:avLst/>
          </a:prstGeom>
        </p:spPr>
        <p:txBody>
          <a:bodyPr wrap="square">
            <a:spAutoFit/>
          </a:bodyPr>
          <a:lstStyle/>
          <a:p>
            <a:pPr marL="285750" indent="-285750">
              <a:buFont typeface="Arial" panose="020B0604020202020204" pitchFamily="34" charset="0"/>
              <a:buChar char="•"/>
            </a:pPr>
            <a:r>
              <a:rPr lang="en-US" b="1" i="1" dirty="0" smtClean="0">
                <a:solidFill>
                  <a:srgbClr val="595E61"/>
                </a:solidFill>
                <a:latin typeface="Avenir Next LT Pro" panose="020B0504020202020204" pitchFamily="34" charset="0"/>
              </a:rPr>
              <a:t>More than 600 participating entities utilizing “toolkit” with common branding and messaging</a:t>
            </a:r>
          </a:p>
          <a:p>
            <a:pPr marL="285750" indent="-285750">
              <a:buFont typeface="Arial" panose="020B0604020202020204" pitchFamily="34" charset="0"/>
              <a:buChar char="•"/>
            </a:pPr>
            <a:endParaRPr lang="en-US" b="1" i="1" dirty="0" smtClean="0">
              <a:solidFill>
                <a:srgbClr val="595E61"/>
              </a:solidFill>
              <a:latin typeface="Avenir Next LT Pro" panose="020B0504020202020204" pitchFamily="34" charset="0"/>
            </a:endParaRPr>
          </a:p>
          <a:p>
            <a:pPr marL="285750" indent="-285750">
              <a:buFont typeface="Arial" panose="020B0604020202020204" pitchFamily="34" charset="0"/>
              <a:buChar char="•"/>
            </a:pPr>
            <a:r>
              <a:rPr lang="en-US" b="1" i="1" dirty="0" smtClean="0">
                <a:solidFill>
                  <a:srgbClr val="595E61"/>
                </a:solidFill>
                <a:latin typeface="Avenir Next LT Pro" panose="020B0504020202020204" pitchFamily="34" charset="0"/>
              </a:rPr>
              <a:t>430 events hosted by over 200 organizations with high level of volunteer engagement</a:t>
            </a:r>
          </a:p>
          <a:p>
            <a:pPr marL="285750" indent="-285750">
              <a:buFont typeface="Arial" panose="020B0604020202020204" pitchFamily="34" charset="0"/>
              <a:buChar char="•"/>
            </a:pPr>
            <a:endParaRPr lang="en-US" b="1" i="1" dirty="0" smtClean="0">
              <a:solidFill>
                <a:srgbClr val="595E61"/>
              </a:solidFill>
              <a:latin typeface="Avenir Next LT Pro" panose="020B0504020202020204" pitchFamily="34" charset="0"/>
            </a:endParaRPr>
          </a:p>
          <a:p>
            <a:pPr marL="285750" indent="-285750">
              <a:buFont typeface="Arial" panose="020B0604020202020204" pitchFamily="34" charset="0"/>
              <a:buChar char="•"/>
            </a:pPr>
            <a:r>
              <a:rPr lang="en-US" b="1" i="1" dirty="0" smtClean="0">
                <a:solidFill>
                  <a:srgbClr val="595E61"/>
                </a:solidFill>
                <a:latin typeface="Avenir Next LT Pro" panose="020B0504020202020204" pitchFamily="34" charset="0"/>
              </a:rPr>
              <a:t>More than 500,000 people interacted with the campaign in some form</a:t>
            </a:r>
          </a:p>
          <a:p>
            <a:pPr marL="285750" indent="-285750">
              <a:buFont typeface="Arial" panose="020B0604020202020204" pitchFamily="34" charset="0"/>
              <a:buChar char="•"/>
            </a:pPr>
            <a:endParaRPr lang="en-US" b="1" i="1" dirty="0" smtClean="0">
              <a:solidFill>
                <a:srgbClr val="595E61"/>
              </a:solidFill>
              <a:latin typeface="Avenir Next LT Pro" panose="020B0504020202020204" pitchFamily="34" charset="0"/>
            </a:endParaRPr>
          </a:p>
          <a:p>
            <a:pPr marL="285750" indent="-285750">
              <a:buFont typeface="Arial" panose="020B0604020202020204" pitchFamily="34" charset="0"/>
              <a:buChar char="•"/>
            </a:pPr>
            <a:r>
              <a:rPr lang="en-US" b="1" i="1" dirty="0" smtClean="0">
                <a:solidFill>
                  <a:srgbClr val="595E61"/>
                </a:solidFill>
                <a:latin typeface="Avenir Next LT Pro" panose="020B0504020202020204" pitchFamily="34" charset="0"/>
              </a:rPr>
              <a:t>Water Educator Network was born!</a:t>
            </a:r>
          </a:p>
          <a:p>
            <a:endParaRPr lang="en-US" sz="1600" b="1" i="1" dirty="0" smtClean="0">
              <a:solidFill>
                <a:srgbClr val="595E61"/>
              </a:solidFill>
              <a:latin typeface="Avenir Next LT Pro" panose="020B0504020202020204" pitchFamily="34" charset="0"/>
            </a:endParaRPr>
          </a:p>
        </p:txBody>
      </p:sp>
    </p:spTree>
    <p:extLst>
      <p:ext uri="{BB962C8B-B14F-4D97-AF65-F5344CB8AC3E}">
        <p14:creationId xmlns:p14="http://schemas.microsoft.com/office/powerpoint/2010/main" val="383192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87266-5504-4CCD-AEBA-5687DF6AD7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4616" y="429502"/>
            <a:ext cx="7284493" cy="5998995"/>
          </a:xfrm>
          <a:prstGeom prst="rect">
            <a:avLst/>
          </a:prstGeom>
        </p:spPr>
      </p:pic>
      <p:sp>
        <p:nvSpPr>
          <p:cNvPr id="3" name="Rectangle 2">
            <a:extLst>
              <a:ext uri="{FF2B5EF4-FFF2-40B4-BE49-F238E27FC236}">
                <a16:creationId xmlns:a16="http://schemas.microsoft.com/office/drawing/2014/main" id="{442990AE-29C3-4E8D-8929-D0153046C619}"/>
              </a:ext>
            </a:extLst>
          </p:cNvPr>
          <p:cNvSpPr/>
          <p:nvPr/>
        </p:nvSpPr>
        <p:spPr>
          <a:xfrm>
            <a:off x="7912276" y="2549611"/>
            <a:ext cx="4380501" cy="701731"/>
          </a:xfrm>
          <a:prstGeom prst="rect">
            <a:avLst/>
          </a:prstGeom>
        </p:spPr>
        <p:txBody>
          <a:bodyPr vert="horz" lIns="91440" tIns="45720" rIns="91440" bIns="45720" rtlCol="0" anchor="ctr">
            <a:noAutofit/>
          </a:bodyPr>
          <a:lstStyle/>
          <a:p>
            <a:pPr lvl="0" defTabSz="914400">
              <a:lnSpc>
                <a:spcPct val="90000"/>
              </a:lnSpc>
              <a:spcBef>
                <a:spcPct val="0"/>
              </a:spcBef>
              <a:buNone/>
            </a:pPr>
            <a:endParaRPr lang="en-US" sz="4400" b="1" dirty="0">
              <a:solidFill>
                <a:srgbClr val="595E61"/>
              </a:solidFill>
              <a:latin typeface="Avenir Next LT Pro" panose="020B0504020202020204" pitchFamily="34" charset="0"/>
              <a:ea typeface="+mj-ea"/>
              <a:cs typeface="+mj-cs"/>
            </a:endParaRPr>
          </a:p>
        </p:txBody>
      </p:sp>
      <p:cxnSp>
        <p:nvCxnSpPr>
          <p:cNvPr id="4" name="Straight Connector 3">
            <a:extLst>
              <a:ext uri="{FF2B5EF4-FFF2-40B4-BE49-F238E27FC236}">
                <a16:creationId xmlns:a16="http://schemas.microsoft.com/office/drawing/2014/main" id="{7A694B60-BDB1-4CAE-91C1-12746E23B51B}"/>
              </a:ext>
            </a:extLst>
          </p:cNvPr>
          <p:cNvCxnSpPr>
            <a:cxnSpLocks/>
          </p:cNvCxnSpPr>
          <p:nvPr/>
        </p:nvCxnSpPr>
        <p:spPr>
          <a:xfrm>
            <a:off x="8099602" y="4690089"/>
            <a:ext cx="3428738" cy="0"/>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grpSp>
        <p:nvGrpSpPr>
          <p:cNvPr id="5" name="Group 4">
            <a:extLst>
              <a:ext uri="{FF2B5EF4-FFF2-40B4-BE49-F238E27FC236}">
                <a16:creationId xmlns:a16="http://schemas.microsoft.com/office/drawing/2014/main" id="{CCA9326C-14CC-4A03-B908-C422421E1BC3}"/>
              </a:ext>
            </a:extLst>
          </p:cNvPr>
          <p:cNvGrpSpPr/>
          <p:nvPr/>
        </p:nvGrpSpPr>
        <p:grpSpPr>
          <a:xfrm>
            <a:off x="9441987" y="0"/>
            <a:ext cx="2750011" cy="906867"/>
            <a:chOff x="9048391" y="0"/>
            <a:chExt cx="3143608" cy="1036663"/>
          </a:xfrm>
        </p:grpSpPr>
        <p:grpSp>
          <p:nvGrpSpPr>
            <p:cNvPr id="6" name="Group 5">
              <a:extLst>
                <a:ext uri="{FF2B5EF4-FFF2-40B4-BE49-F238E27FC236}">
                  <a16:creationId xmlns:a16="http://schemas.microsoft.com/office/drawing/2014/main" id="{B384C4FF-38D2-408C-B8ED-9660F0F47E09}"/>
                </a:ext>
              </a:extLst>
            </p:cNvPr>
            <p:cNvGrpSpPr/>
            <p:nvPr userDrawn="1"/>
          </p:nvGrpSpPr>
          <p:grpSpPr>
            <a:xfrm>
              <a:off x="9048391" y="272759"/>
              <a:ext cx="3143607" cy="763904"/>
              <a:chOff x="8400492" y="3517306"/>
              <a:chExt cx="3791506" cy="921345"/>
            </a:xfrm>
          </p:grpSpPr>
          <p:sp>
            <p:nvSpPr>
              <p:cNvPr id="10" name="Rectangle 9">
                <a:extLst>
                  <a:ext uri="{FF2B5EF4-FFF2-40B4-BE49-F238E27FC236}">
                    <a16:creationId xmlns:a16="http://schemas.microsoft.com/office/drawing/2014/main" id="{EC42EB1F-4B61-4EF1-8B7F-4FFD6CA523D3}"/>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362B8C3-3107-4CA1-B536-3041F232C25E}"/>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3E5965AF-6EBB-47B5-BE2B-94309BDE0C1E}"/>
                </a:ext>
              </a:extLst>
            </p:cNvPr>
            <p:cNvGrpSpPr/>
            <p:nvPr userDrawn="1"/>
          </p:nvGrpSpPr>
          <p:grpSpPr>
            <a:xfrm>
              <a:off x="9853248" y="0"/>
              <a:ext cx="2338751" cy="510441"/>
              <a:chOff x="9371231" y="3026573"/>
              <a:chExt cx="2820768" cy="615643"/>
            </a:xfrm>
          </p:grpSpPr>
          <p:sp>
            <p:nvSpPr>
              <p:cNvPr id="8" name="Rectangle 7">
                <a:extLst>
                  <a:ext uri="{FF2B5EF4-FFF2-40B4-BE49-F238E27FC236}">
                    <a16:creationId xmlns:a16="http://schemas.microsoft.com/office/drawing/2014/main" id="{EA097C2A-296C-4C65-85CE-F6F46F968CF1}"/>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F5A09739-64AE-484F-85C7-2C28FB0198DD}"/>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Title Placeholder 1">
            <a:extLst>
              <a:ext uri="{FF2B5EF4-FFF2-40B4-BE49-F238E27FC236}">
                <a16:creationId xmlns:a16="http://schemas.microsoft.com/office/drawing/2014/main" id="{9F9D42F0-9A32-4E56-8C69-BE04CA443473}"/>
              </a:ext>
            </a:extLst>
          </p:cNvPr>
          <p:cNvSpPr txBox="1">
            <a:spLocks/>
          </p:cNvSpPr>
          <p:nvPr/>
        </p:nvSpPr>
        <p:spPr>
          <a:xfrm>
            <a:off x="7933250" y="3097671"/>
            <a:ext cx="4258747" cy="701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4200" dirty="0" smtClean="0">
                <a:latin typeface="AvenirNext LT Pro Light" panose="020B0403020202020204" pitchFamily="34" charset="0"/>
              </a:rPr>
              <a:t>STRATEGIC FRAMEWORK/ EDUCATION CONTINUUM</a:t>
            </a:r>
            <a:endParaRPr lang="en-US" sz="4200" dirty="0">
              <a:latin typeface="AvenirNext LT Pro Light" panose="020B0403020202020204" pitchFamily="34" charset="0"/>
            </a:endParaRPr>
          </a:p>
        </p:txBody>
      </p:sp>
      <p:sp>
        <p:nvSpPr>
          <p:cNvPr id="14" name="Rectangle 13">
            <a:extLst>
              <a:ext uri="{FF2B5EF4-FFF2-40B4-BE49-F238E27FC236}">
                <a16:creationId xmlns:a16="http://schemas.microsoft.com/office/drawing/2014/main" id="{D4480540-5525-4618-9175-FE3444C7C3FB}"/>
              </a:ext>
            </a:extLst>
          </p:cNvPr>
          <p:cNvSpPr/>
          <p:nvPr/>
        </p:nvSpPr>
        <p:spPr>
          <a:xfrm>
            <a:off x="8408009" y="4838546"/>
            <a:ext cx="3162371" cy="1569660"/>
          </a:xfrm>
          <a:prstGeom prst="rect">
            <a:avLst/>
          </a:prstGeom>
        </p:spPr>
        <p:txBody>
          <a:bodyPr wrap="square">
            <a:spAutoFit/>
          </a:bodyPr>
          <a:lstStyle/>
          <a:p>
            <a:r>
              <a:rPr lang="en-US" sz="1600" b="1" i="1" dirty="0">
                <a:solidFill>
                  <a:srgbClr val="595E61"/>
                </a:solidFill>
                <a:latin typeface="Avenir Next LT Pro" panose="020B0504020202020204" pitchFamily="34" charset="0"/>
              </a:rPr>
              <a:t>“With a shared vision, guiding principles, and a core set of shared outcomes, individual actions will achieve the greatest possible impact – both locally and statewide.”</a:t>
            </a:r>
            <a:endParaRPr lang="en-US" sz="1200" b="1" i="1" dirty="0">
              <a:solidFill>
                <a:srgbClr val="595E61"/>
              </a:solidFill>
              <a:latin typeface="Avenir Next LT Pro" panose="020B0504020202020204" pitchFamily="34" charset="0"/>
            </a:endParaRPr>
          </a:p>
        </p:txBody>
      </p:sp>
      <p:pic>
        <p:nvPicPr>
          <p:cNvPr id="16" name="Picture 15">
            <a:extLst>
              <a:ext uri="{FF2B5EF4-FFF2-40B4-BE49-F238E27FC236}">
                <a16:creationId xmlns:a16="http://schemas.microsoft.com/office/drawing/2014/main" id="{B552572F-57DD-48F1-8AD1-219A82BC9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7318" y="586844"/>
            <a:ext cx="4263939" cy="1190780"/>
          </a:xfrm>
          <a:prstGeom prst="rect">
            <a:avLst/>
          </a:prstGeom>
        </p:spPr>
      </p:pic>
    </p:spTree>
    <p:extLst>
      <p:ext uri="{BB962C8B-B14F-4D97-AF65-F5344CB8AC3E}">
        <p14:creationId xmlns:p14="http://schemas.microsoft.com/office/powerpoint/2010/main" val="284299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961DD-AE9E-42B9-AEDA-A43B7BF306E9}"/>
              </a:ext>
            </a:extLst>
          </p:cNvPr>
          <p:cNvSpPr/>
          <p:nvPr/>
        </p:nvSpPr>
        <p:spPr>
          <a:xfrm>
            <a:off x="610289" y="593219"/>
            <a:ext cx="6378339" cy="5909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800" b="1" dirty="0">
                <a:solidFill>
                  <a:srgbClr val="595E61"/>
                </a:solidFill>
                <a:latin typeface="Avenir Next LT Pro" panose="020B0504020202020204" pitchFamily="34" charset="0"/>
                <a:ea typeface="+mj-ea"/>
                <a:cs typeface="+mj-cs"/>
              </a:rPr>
              <a:t>SAMPLE OUTCOMES</a:t>
            </a:r>
          </a:p>
        </p:txBody>
      </p:sp>
      <p:cxnSp>
        <p:nvCxnSpPr>
          <p:cNvPr id="3" name="Straight Connector 2">
            <a:extLst>
              <a:ext uri="{FF2B5EF4-FFF2-40B4-BE49-F238E27FC236}">
                <a16:creationId xmlns:a16="http://schemas.microsoft.com/office/drawing/2014/main" id="{E5C8FB32-A92C-47FC-9CF4-E7AE5CA10B68}"/>
              </a:ext>
            </a:extLst>
          </p:cNvPr>
          <p:cNvCxnSpPr>
            <a:cxnSpLocks/>
            <a:endCxn id="7" idx="0"/>
          </p:cNvCxnSpPr>
          <p:nvPr/>
        </p:nvCxnSpPr>
        <p:spPr>
          <a:xfrm flipV="1">
            <a:off x="6083968" y="1661082"/>
            <a:ext cx="12032" cy="5196918"/>
          </a:xfrm>
          <a:prstGeom prst="line">
            <a:avLst/>
          </a:prstGeom>
          <a:ln w="31750">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07DD132-BB8E-4D76-B9F1-D5960F54AD2B}"/>
              </a:ext>
            </a:extLst>
          </p:cNvPr>
          <p:cNvCxnSpPr>
            <a:cxnSpLocks/>
          </p:cNvCxnSpPr>
          <p:nvPr/>
        </p:nvCxnSpPr>
        <p:spPr>
          <a:xfrm flipV="1">
            <a:off x="727292" y="1184150"/>
            <a:ext cx="6098051" cy="2530"/>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5" name="Title Placeholder 1">
            <a:extLst>
              <a:ext uri="{FF2B5EF4-FFF2-40B4-BE49-F238E27FC236}">
                <a16:creationId xmlns:a16="http://schemas.microsoft.com/office/drawing/2014/main" id="{99642AF9-815D-4BF2-A7D4-05D096BDFE67}"/>
              </a:ext>
            </a:extLst>
          </p:cNvPr>
          <p:cNvSpPr txBox="1">
            <a:spLocks/>
          </p:cNvSpPr>
          <p:nvPr/>
        </p:nvSpPr>
        <p:spPr>
          <a:xfrm>
            <a:off x="614940" y="1125390"/>
            <a:ext cx="7173789" cy="6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a:t>Some examples of the 10 SWEAP outcomes…</a:t>
            </a:r>
          </a:p>
        </p:txBody>
      </p:sp>
      <p:grpSp>
        <p:nvGrpSpPr>
          <p:cNvPr id="6" name="Group 5">
            <a:extLst>
              <a:ext uri="{FF2B5EF4-FFF2-40B4-BE49-F238E27FC236}">
                <a16:creationId xmlns:a16="http://schemas.microsoft.com/office/drawing/2014/main" id="{1D47E82D-3C8F-456E-B4A6-E956526639DC}"/>
              </a:ext>
            </a:extLst>
          </p:cNvPr>
          <p:cNvGrpSpPr/>
          <p:nvPr/>
        </p:nvGrpSpPr>
        <p:grpSpPr>
          <a:xfrm>
            <a:off x="5789122" y="1606034"/>
            <a:ext cx="637818" cy="580950"/>
            <a:chOff x="5789122" y="775849"/>
            <a:chExt cx="637818" cy="580950"/>
          </a:xfrm>
        </p:grpSpPr>
        <p:sp>
          <p:nvSpPr>
            <p:cNvPr id="7" name="Rectangle 6">
              <a:extLst>
                <a:ext uri="{FF2B5EF4-FFF2-40B4-BE49-F238E27FC236}">
                  <a16:creationId xmlns:a16="http://schemas.microsoft.com/office/drawing/2014/main" id="{D1C67B65-10D6-4342-8F76-55BCA2F949C3}"/>
                </a:ext>
              </a:extLst>
            </p:cNvPr>
            <p:cNvSpPr/>
            <p:nvPr userDrawn="1"/>
          </p:nvSpPr>
          <p:spPr>
            <a:xfrm>
              <a:off x="5904356" y="830897"/>
              <a:ext cx="383287" cy="430682"/>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7FBC36D2-A9FB-497E-86D9-C0CB23965B95}"/>
                </a:ext>
              </a:extLst>
            </p:cNvPr>
            <p:cNvSpPr txBox="1">
              <a:spLocks/>
            </p:cNvSpPr>
            <p:nvPr userDrawn="1"/>
          </p:nvSpPr>
          <p:spPr>
            <a:xfrm>
              <a:off x="5789122" y="775849"/>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1</a:t>
              </a:r>
            </a:p>
          </p:txBody>
        </p:sp>
      </p:grpSp>
      <p:grpSp>
        <p:nvGrpSpPr>
          <p:cNvPr id="9" name="Group 8">
            <a:extLst>
              <a:ext uri="{FF2B5EF4-FFF2-40B4-BE49-F238E27FC236}">
                <a16:creationId xmlns:a16="http://schemas.microsoft.com/office/drawing/2014/main" id="{E9B9D131-B97F-4A59-84BE-244B3EE52BDE}"/>
              </a:ext>
            </a:extLst>
          </p:cNvPr>
          <p:cNvGrpSpPr/>
          <p:nvPr/>
        </p:nvGrpSpPr>
        <p:grpSpPr>
          <a:xfrm>
            <a:off x="5777090" y="3066111"/>
            <a:ext cx="637818" cy="580950"/>
            <a:chOff x="5789122" y="751785"/>
            <a:chExt cx="637818" cy="580950"/>
          </a:xfrm>
        </p:grpSpPr>
        <p:sp>
          <p:nvSpPr>
            <p:cNvPr id="10" name="Rectangle 9">
              <a:extLst>
                <a:ext uri="{FF2B5EF4-FFF2-40B4-BE49-F238E27FC236}">
                  <a16:creationId xmlns:a16="http://schemas.microsoft.com/office/drawing/2014/main" id="{32C88702-4D49-4258-8848-13BB3D3BB2E5}"/>
                </a:ext>
              </a:extLst>
            </p:cNvPr>
            <p:cNvSpPr/>
            <p:nvPr userDrawn="1"/>
          </p:nvSpPr>
          <p:spPr>
            <a:xfrm>
              <a:off x="5904356" y="830897"/>
              <a:ext cx="383287" cy="430682"/>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F49D3578-0618-423F-AE41-0E11FF528A23}"/>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2</a:t>
              </a:r>
            </a:p>
          </p:txBody>
        </p:sp>
      </p:grpSp>
      <p:sp>
        <p:nvSpPr>
          <p:cNvPr id="12" name="Title Placeholder 1">
            <a:extLst>
              <a:ext uri="{FF2B5EF4-FFF2-40B4-BE49-F238E27FC236}">
                <a16:creationId xmlns:a16="http://schemas.microsoft.com/office/drawing/2014/main" id="{AFA4FA1B-4818-4A88-8494-5D65EE6DC9B6}"/>
              </a:ext>
            </a:extLst>
          </p:cNvPr>
          <p:cNvSpPr txBox="1">
            <a:spLocks/>
          </p:cNvSpPr>
          <p:nvPr/>
        </p:nvSpPr>
        <p:spPr>
          <a:xfrm>
            <a:off x="6578854" y="1928279"/>
            <a:ext cx="5205105" cy="645155"/>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pPr lvl="0"/>
            <a:endParaRPr lang="en-US" dirty="0"/>
          </a:p>
          <a:p>
            <a:pPr lvl="0"/>
            <a:r>
              <a:rPr lang="en-US" dirty="0"/>
              <a:t>The proportion of Coloradans (in each river basin) who can </a:t>
            </a:r>
            <a:r>
              <a:rPr lang="en-US" b="1" i="1" dirty="0"/>
              <a:t>identify how water supports their quality of life</a:t>
            </a:r>
            <a:r>
              <a:rPr lang="en-US" dirty="0"/>
              <a:t>, as well as the </a:t>
            </a:r>
            <a:r>
              <a:rPr lang="en-US" b="1" i="1" dirty="0"/>
              <a:t>threats to and potential solutions for a sustainable water supply</a:t>
            </a:r>
            <a:r>
              <a:rPr lang="en-US" dirty="0"/>
              <a:t>, increases.</a:t>
            </a:r>
          </a:p>
        </p:txBody>
      </p:sp>
      <p:sp>
        <p:nvSpPr>
          <p:cNvPr id="13" name="Title Placeholder 1">
            <a:extLst>
              <a:ext uri="{FF2B5EF4-FFF2-40B4-BE49-F238E27FC236}">
                <a16:creationId xmlns:a16="http://schemas.microsoft.com/office/drawing/2014/main" id="{CC495791-7EA2-4E81-B439-AFDF9203D260}"/>
              </a:ext>
            </a:extLst>
          </p:cNvPr>
          <p:cNvSpPr txBox="1">
            <a:spLocks/>
          </p:cNvSpPr>
          <p:nvPr/>
        </p:nvSpPr>
        <p:spPr>
          <a:xfrm>
            <a:off x="6393907" y="1489276"/>
            <a:ext cx="2659775"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800" b="1" dirty="0">
                <a:solidFill>
                  <a:srgbClr val="595E61"/>
                </a:solidFill>
                <a:latin typeface="Avenir Next LT Pro Light" panose="020B0304020202020204" pitchFamily="34" charset="0"/>
              </a:rPr>
              <a:t>AWARENESS</a:t>
            </a:r>
          </a:p>
        </p:txBody>
      </p:sp>
      <p:sp>
        <p:nvSpPr>
          <p:cNvPr id="14" name="Title Placeholder 1">
            <a:extLst>
              <a:ext uri="{FF2B5EF4-FFF2-40B4-BE49-F238E27FC236}">
                <a16:creationId xmlns:a16="http://schemas.microsoft.com/office/drawing/2014/main" id="{2387979C-5E37-4A92-B4A1-9A515E2D501E}"/>
              </a:ext>
            </a:extLst>
          </p:cNvPr>
          <p:cNvSpPr txBox="1">
            <a:spLocks/>
          </p:cNvSpPr>
          <p:nvPr/>
        </p:nvSpPr>
        <p:spPr>
          <a:xfrm>
            <a:off x="6577640" y="3472003"/>
            <a:ext cx="5205105" cy="716922"/>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r>
              <a:rPr lang="en-US" dirty="0"/>
              <a:t>The proportion of Coloradans in each river basin who report confidence in having the </a:t>
            </a:r>
            <a:r>
              <a:rPr lang="en-US" b="1" i="1" dirty="0"/>
              <a:t>knowledge necessary to take an active role in water stewardship</a:t>
            </a:r>
            <a:r>
              <a:rPr lang="en-US" dirty="0"/>
              <a:t> in their community increases.</a:t>
            </a:r>
          </a:p>
          <a:p>
            <a:pPr lvl="0"/>
            <a:r>
              <a:rPr lang="en-US" dirty="0" smtClean="0"/>
              <a:t>.</a:t>
            </a:r>
            <a:endParaRPr lang="en-US" dirty="0"/>
          </a:p>
        </p:txBody>
      </p:sp>
      <p:sp>
        <p:nvSpPr>
          <p:cNvPr id="15" name="Title Placeholder 1">
            <a:extLst>
              <a:ext uri="{FF2B5EF4-FFF2-40B4-BE49-F238E27FC236}">
                <a16:creationId xmlns:a16="http://schemas.microsoft.com/office/drawing/2014/main" id="{6C6A937A-BA36-456C-93FA-6ED147BB0518}"/>
              </a:ext>
            </a:extLst>
          </p:cNvPr>
          <p:cNvSpPr txBox="1">
            <a:spLocks/>
          </p:cNvSpPr>
          <p:nvPr/>
        </p:nvSpPr>
        <p:spPr>
          <a:xfrm>
            <a:off x="6426565" y="2977550"/>
            <a:ext cx="3861236" cy="71692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3100" b="1" kern="1200" dirty="0">
                <a:solidFill>
                  <a:srgbClr val="595E61"/>
                </a:solidFill>
                <a:latin typeface="Avenir Next LT Pro Light" panose="020B0304020202020204" pitchFamily="34" charset="0"/>
                <a:ea typeface="+mj-ea"/>
                <a:cs typeface="+mj-cs"/>
              </a:rPr>
              <a:t>KNOWLEDGE</a:t>
            </a:r>
            <a:r>
              <a:rPr lang="en-US" sz="2800" b="1" dirty="0">
                <a:solidFill>
                  <a:srgbClr val="595E61"/>
                </a:solidFill>
                <a:latin typeface="Avenir Next LT Pro Light" panose="020B0304020202020204" pitchFamily="34" charset="0"/>
              </a:rPr>
              <a:t> &amp; SKILLS</a:t>
            </a:r>
          </a:p>
        </p:txBody>
      </p:sp>
      <p:grpSp>
        <p:nvGrpSpPr>
          <p:cNvPr id="16" name="Group 15">
            <a:extLst>
              <a:ext uri="{FF2B5EF4-FFF2-40B4-BE49-F238E27FC236}">
                <a16:creationId xmlns:a16="http://schemas.microsoft.com/office/drawing/2014/main" id="{39B7656A-FF6D-4A66-B419-E69AB41B6634}"/>
              </a:ext>
            </a:extLst>
          </p:cNvPr>
          <p:cNvGrpSpPr/>
          <p:nvPr/>
        </p:nvGrpSpPr>
        <p:grpSpPr>
          <a:xfrm>
            <a:off x="5789122" y="4387246"/>
            <a:ext cx="637818" cy="580950"/>
            <a:chOff x="5789122" y="751785"/>
            <a:chExt cx="637818" cy="580950"/>
          </a:xfrm>
        </p:grpSpPr>
        <p:sp>
          <p:nvSpPr>
            <p:cNvPr id="17" name="Rectangle 16">
              <a:extLst>
                <a:ext uri="{FF2B5EF4-FFF2-40B4-BE49-F238E27FC236}">
                  <a16:creationId xmlns:a16="http://schemas.microsoft.com/office/drawing/2014/main" id="{28973FC4-A37E-4634-9CB8-C878F175200C}"/>
                </a:ext>
              </a:extLst>
            </p:cNvPr>
            <p:cNvSpPr/>
            <p:nvPr userDrawn="1"/>
          </p:nvSpPr>
          <p:spPr>
            <a:xfrm>
              <a:off x="5904356" y="830897"/>
              <a:ext cx="383287" cy="430682"/>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BAFAB79B-3B8C-461B-BB7E-3B6BA08314B1}"/>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smtClean="0">
                  <a:solidFill>
                    <a:schemeClr val="bg1"/>
                  </a:solidFill>
                  <a:latin typeface="Avenir Next LT Pro" panose="020B0504020202020204" pitchFamily="34" charset="0"/>
                </a:rPr>
                <a:t>5</a:t>
              </a:r>
              <a:endParaRPr lang="en-US" sz="2400" b="1" dirty="0">
                <a:solidFill>
                  <a:schemeClr val="bg1"/>
                </a:solidFill>
                <a:latin typeface="Avenir Next LT Pro" panose="020B0504020202020204" pitchFamily="34" charset="0"/>
              </a:endParaRPr>
            </a:p>
          </p:txBody>
        </p:sp>
      </p:grpSp>
      <p:grpSp>
        <p:nvGrpSpPr>
          <p:cNvPr id="19" name="Group 18">
            <a:extLst>
              <a:ext uri="{FF2B5EF4-FFF2-40B4-BE49-F238E27FC236}">
                <a16:creationId xmlns:a16="http://schemas.microsoft.com/office/drawing/2014/main" id="{5934C9D4-D1B4-4231-B001-D368B4DB7F61}"/>
              </a:ext>
            </a:extLst>
          </p:cNvPr>
          <p:cNvGrpSpPr/>
          <p:nvPr/>
        </p:nvGrpSpPr>
        <p:grpSpPr>
          <a:xfrm>
            <a:off x="5789122" y="5501155"/>
            <a:ext cx="637818" cy="580950"/>
            <a:chOff x="5789122" y="751785"/>
            <a:chExt cx="637818" cy="580950"/>
          </a:xfrm>
        </p:grpSpPr>
        <p:sp>
          <p:nvSpPr>
            <p:cNvPr id="20" name="Rectangle 19">
              <a:extLst>
                <a:ext uri="{FF2B5EF4-FFF2-40B4-BE49-F238E27FC236}">
                  <a16:creationId xmlns:a16="http://schemas.microsoft.com/office/drawing/2014/main" id="{B307EF58-6992-4BD6-96CD-507CA6D53C37}"/>
                </a:ext>
              </a:extLst>
            </p:cNvPr>
            <p:cNvSpPr/>
            <p:nvPr userDrawn="1"/>
          </p:nvSpPr>
          <p:spPr>
            <a:xfrm>
              <a:off x="5904356" y="830897"/>
              <a:ext cx="383287" cy="430682"/>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3D9992F1-EDBB-49BF-8BEF-0C6858E77EAE}"/>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smtClean="0">
                  <a:solidFill>
                    <a:schemeClr val="bg1"/>
                  </a:solidFill>
                  <a:latin typeface="Avenir Next LT Pro" panose="020B0504020202020204" pitchFamily="34" charset="0"/>
                </a:rPr>
                <a:t>7</a:t>
              </a:r>
              <a:endParaRPr lang="en-US" sz="2400" b="1" dirty="0">
                <a:solidFill>
                  <a:schemeClr val="bg1"/>
                </a:solidFill>
                <a:latin typeface="Avenir Next LT Pro" panose="020B0504020202020204" pitchFamily="34" charset="0"/>
              </a:endParaRPr>
            </a:p>
          </p:txBody>
        </p:sp>
      </p:grpSp>
      <p:sp>
        <p:nvSpPr>
          <p:cNvPr id="22" name="Title Placeholder 1">
            <a:extLst>
              <a:ext uri="{FF2B5EF4-FFF2-40B4-BE49-F238E27FC236}">
                <a16:creationId xmlns:a16="http://schemas.microsoft.com/office/drawing/2014/main" id="{488AEC71-C86C-4F8D-A63C-7682E4E10CFF}"/>
              </a:ext>
            </a:extLst>
          </p:cNvPr>
          <p:cNvSpPr txBox="1">
            <a:spLocks/>
          </p:cNvSpPr>
          <p:nvPr/>
        </p:nvSpPr>
        <p:spPr>
          <a:xfrm>
            <a:off x="6577640" y="4540324"/>
            <a:ext cx="5205105" cy="612803"/>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endParaRPr lang="en-US" sz="1300" b="0" i="0" u="none" strike="noStrike" kern="1200" baseline="0" dirty="0">
              <a:solidFill>
                <a:srgbClr val="595E61"/>
              </a:solidFill>
              <a:latin typeface="Avenir Next LT Pro" panose="020B0504020202020204" pitchFamily="34" charset="0"/>
              <a:ea typeface="+mj-ea"/>
              <a:cs typeface="+mj-cs"/>
            </a:endParaRPr>
          </a:p>
          <a:p>
            <a:r>
              <a:rPr lang="en-US" sz="1300" b="1" i="1" u="none" strike="noStrike" kern="1200" baseline="0" dirty="0">
                <a:solidFill>
                  <a:srgbClr val="595E61"/>
                </a:solidFill>
                <a:latin typeface="Avenir Next LT Pro" panose="020B0504020202020204" pitchFamily="34" charset="0"/>
                <a:ea typeface="+mj-ea"/>
                <a:cs typeface="+mj-cs"/>
              </a:rPr>
              <a:t>Participation in community discourse and decision processes </a:t>
            </a:r>
            <a:r>
              <a:rPr lang="en-US" sz="1300" b="0" i="0" u="none" strike="noStrike" kern="1200" baseline="0" dirty="0">
                <a:solidFill>
                  <a:srgbClr val="595E61"/>
                </a:solidFill>
                <a:latin typeface="Avenir Next LT Pro" panose="020B0504020202020204" pitchFamily="34" charset="0"/>
                <a:ea typeface="+mj-ea"/>
                <a:cs typeface="+mj-cs"/>
              </a:rPr>
              <a:t>about water at the state, regional and local levels increases.</a:t>
            </a:r>
            <a:endParaRPr lang="en-US" dirty="0"/>
          </a:p>
        </p:txBody>
      </p:sp>
      <p:sp>
        <p:nvSpPr>
          <p:cNvPr id="23" name="Title Placeholder 1">
            <a:extLst>
              <a:ext uri="{FF2B5EF4-FFF2-40B4-BE49-F238E27FC236}">
                <a16:creationId xmlns:a16="http://schemas.microsoft.com/office/drawing/2014/main" id="{A157164E-50CF-4E97-B8D6-AC7AA9189B6C}"/>
              </a:ext>
            </a:extLst>
          </p:cNvPr>
          <p:cNvSpPr txBox="1">
            <a:spLocks/>
          </p:cNvSpPr>
          <p:nvPr/>
        </p:nvSpPr>
        <p:spPr>
          <a:xfrm>
            <a:off x="6473854" y="4324167"/>
            <a:ext cx="3474162" cy="71692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800" b="1" kern="1200" dirty="0">
                <a:solidFill>
                  <a:srgbClr val="595E61"/>
                </a:solidFill>
                <a:latin typeface="Avenir Next LT Pro Light" panose="020B0304020202020204" pitchFamily="34" charset="0"/>
                <a:ea typeface="+mj-ea"/>
                <a:cs typeface="+mj-cs"/>
              </a:rPr>
              <a:t>BEHAVIOR</a:t>
            </a:r>
            <a:r>
              <a:rPr lang="en-US" sz="2800" b="1" dirty="0">
                <a:solidFill>
                  <a:srgbClr val="595E61"/>
                </a:solidFill>
                <a:latin typeface="Avenir Next LT Pro Light" panose="020B0304020202020204" pitchFamily="34" charset="0"/>
              </a:rPr>
              <a:t> CHANGE</a:t>
            </a:r>
          </a:p>
        </p:txBody>
      </p:sp>
      <p:sp>
        <p:nvSpPr>
          <p:cNvPr id="24" name="Title Placeholder 1">
            <a:extLst>
              <a:ext uri="{FF2B5EF4-FFF2-40B4-BE49-F238E27FC236}">
                <a16:creationId xmlns:a16="http://schemas.microsoft.com/office/drawing/2014/main" id="{D24EC032-FD04-4303-9409-8AD32423C041}"/>
              </a:ext>
            </a:extLst>
          </p:cNvPr>
          <p:cNvSpPr txBox="1">
            <a:spLocks/>
          </p:cNvSpPr>
          <p:nvPr/>
        </p:nvSpPr>
        <p:spPr>
          <a:xfrm>
            <a:off x="6604144" y="5831953"/>
            <a:ext cx="4975356" cy="515181"/>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lgn="l"/>
            <a:endParaRPr lang="en-US" dirty="0"/>
          </a:p>
          <a:p>
            <a:pPr algn="l"/>
            <a:endParaRPr lang="en-US" sz="1300" b="0" i="0" u="none" strike="noStrike" kern="1200" baseline="0" dirty="0">
              <a:solidFill>
                <a:srgbClr val="595E61"/>
              </a:solidFill>
              <a:latin typeface="Avenir Next LT Pro" panose="020B0504020202020204" pitchFamily="34" charset="0"/>
              <a:ea typeface="+mj-ea"/>
              <a:cs typeface="+mj-cs"/>
            </a:endParaRPr>
          </a:p>
          <a:p>
            <a:r>
              <a:rPr lang="en-US" dirty="0" smtClean="0"/>
              <a:t>The proportion of Coloradans that are </a:t>
            </a:r>
            <a:r>
              <a:rPr lang="en-US" b="1" i="1" dirty="0" smtClean="0"/>
              <a:t>demonstrating sustainable water behaviors</a:t>
            </a:r>
            <a:r>
              <a:rPr lang="en-US" dirty="0" smtClean="0"/>
              <a:t> increases. </a:t>
            </a:r>
            <a:endParaRPr lang="en-US" dirty="0"/>
          </a:p>
          <a:p>
            <a:pPr algn="l"/>
            <a:r>
              <a:rPr lang="en-US" sz="1300" b="0" i="0" u="none" strike="noStrike" kern="1200" baseline="0" dirty="0" smtClean="0">
                <a:solidFill>
                  <a:srgbClr val="595E61"/>
                </a:solidFill>
                <a:latin typeface="Avenir Next LT Pro" panose="020B0504020202020204" pitchFamily="34" charset="0"/>
                <a:ea typeface="+mj-ea"/>
                <a:cs typeface="+mj-cs"/>
              </a:rPr>
              <a:t>. </a:t>
            </a:r>
            <a:endParaRPr lang="en-US" dirty="0"/>
          </a:p>
        </p:txBody>
      </p:sp>
      <p:sp>
        <p:nvSpPr>
          <p:cNvPr id="25" name="Title Placeholder 1">
            <a:extLst>
              <a:ext uri="{FF2B5EF4-FFF2-40B4-BE49-F238E27FC236}">
                <a16:creationId xmlns:a16="http://schemas.microsoft.com/office/drawing/2014/main" id="{12ED1284-0543-4411-8113-DF4A58F93218}"/>
              </a:ext>
            </a:extLst>
          </p:cNvPr>
          <p:cNvSpPr txBox="1">
            <a:spLocks/>
          </p:cNvSpPr>
          <p:nvPr/>
        </p:nvSpPr>
        <p:spPr>
          <a:xfrm>
            <a:off x="6568494" y="5420472"/>
            <a:ext cx="3474162"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l">
              <a:lnSpc>
                <a:spcPct val="100000"/>
              </a:lnSpc>
              <a:spcAft>
                <a:spcPts val="600"/>
              </a:spcAft>
            </a:pPr>
            <a:r>
              <a:rPr lang="en-US" sz="2600" b="1" kern="1200" dirty="0" smtClean="0">
                <a:solidFill>
                  <a:srgbClr val="595E61"/>
                </a:solidFill>
                <a:latin typeface="Avenir Next LT Pro Light" panose="020B0304020202020204" pitchFamily="34" charset="0"/>
              </a:rPr>
              <a:t>BEHAVIOR</a:t>
            </a:r>
            <a:r>
              <a:rPr lang="en-US" sz="2600" b="1" dirty="0" smtClean="0">
                <a:solidFill>
                  <a:srgbClr val="595E61"/>
                </a:solidFill>
                <a:latin typeface="Avenir Next LT Pro Light" panose="020B0304020202020204" pitchFamily="34" charset="0"/>
              </a:rPr>
              <a:t> </a:t>
            </a:r>
            <a:r>
              <a:rPr lang="en-US" sz="2600" b="1" dirty="0">
                <a:solidFill>
                  <a:srgbClr val="595E61"/>
                </a:solidFill>
                <a:latin typeface="Avenir Next LT Pro Light" panose="020B0304020202020204" pitchFamily="34" charset="0"/>
              </a:rPr>
              <a:t>CHANGE</a:t>
            </a:r>
          </a:p>
        </p:txBody>
      </p:sp>
      <p:grpSp>
        <p:nvGrpSpPr>
          <p:cNvPr id="26" name="Group 25">
            <a:extLst>
              <a:ext uri="{FF2B5EF4-FFF2-40B4-BE49-F238E27FC236}">
                <a16:creationId xmlns:a16="http://schemas.microsoft.com/office/drawing/2014/main" id="{25310310-F985-464F-815A-99B1244DAC26}"/>
              </a:ext>
            </a:extLst>
          </p:cNvPr>
          <p:cNvGrpSpPr/>
          <p:nvPr/>
        </p:nvGrpSpPr>
        <p:grpSpPr>
          <a:xfrm>
            <a:off x="9441987" y="0"/>
            <a:ext cx="2750011" cy="906867"/>
            <a:chOff x="9048391" y="0"/>
            <a:chExt cx="3143608" cy="1036663"/>
          </a:xfrm>
        </p:grpSpPr>
        <p:grpSp>
          <p:nvGrpSpPr>
            <p:cNvPr id="27" name="Group 26">
              <a:extLst>
                <a:ext uri="{FF2B5EF4-FFF2-40B4-BE49-F238E27FC236}">
                  <a16:creationId xmlns:a16="http://schemas.microsoft.com/office/drawing/2014/main" id="{79A71717-03B4-4A08-B2BD-E450A4561D5B}"/>
                </a:ext>
              </a:extLst>
            </p:cNvPr>
            <p:cNvGrpSpPr/>
            <p:nvPr userDrawn="1"/>
          </p:nvGrpSpPr>
          <p:grpSpPr>
            <a:xfrm>
              <a:off x="9048391" y="272759"/>
              <a:ext cx="3143607" cy="763904"/>
              <a:chOff x="8400492" y="3517306"/>
              <a:chExt cx="3791506" cy="921345"/>
            </a:xfrm>
          </p:grpSpPr>
          <p:sp>
            <p:nvSpPr>
              <p:cNvPr id="31" name="Rectangle 30">
                <a:extLst>
                  <a:ext uri="{FF2B5EF4-FFF2-40B4-BE49-F238E27FC236}">
                    <a16:creationId xmlns:a16="http://schemas.microsoft.com/office/drawing/2014/main" id="{69B97F04-BDFF-4B90-8219-E3DD14F241F5}"/>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448EC36D-C237-4944-BFCF-0EEAFDC3F57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7748B24-FD95-4BE0-9E5A-81C0B2990C01}"/>
                </a:ext>
              </a:extLst>
            </p:cNvPr>
            <p:cNvGrpSpPr/>
            <p:nvPr userDrawn="1"/>
          </p:nvGrpSpPr>
          <p:grpSpPr>
            <a:xfrm>
              <a:off x="9853248" y="0"/>
              <a:ext cx="2338751" cy="510441"/>
              <a:chOff x="9371231" y="3026573"/>
              <a:chExt cx="2820768" cy="615643"/>
            </a:xfrm>
          </p:grpSpPr>
          <p:sp>
            <p:nvSpPr>
              <p:cNvPr id="29" name="Rectangle 28">
                <a:extLst>
                  <a:ext uri="{FF2B5EF4-FFF2-40B4-BE49-F238E27FC236}">
                    <a16:creationId xmlns:a16="http://schemas.microsoft.com/office/drawing/2014/main" id="{E65BCFC7-2D3D-4B7A-B629-F1F9285560C7}"/>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0E5F2F7-F5AF-4F6E-A844-1C60AE5D2B7E}"/>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3" name="Picture 32" descr="A group of people riding on the back of a boat&#10;&#10;Description automatically generated">
            <a:extLst>
              <a:ext uri="{FF2B5EF4-FFF2-40B4-BE49-F238E27FC236}">
                <a16:creationId xmlns:a16="http://schemas.microsoft.com/office/drawing/2014/main" id="{7216889B-5ECA-4323-8881-CD84F51A8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411" y="3480369"/>
            <a:ext cx="3785791" cy="2523860"/>
          </a:xfrm>
          <a:prstGeom prst="rect">
            <a:avLst/>
          </a:prstGeom>
        </p:spPr>
      </p:pic>
      <p:pic>
        <p:nvPicPr>
          <p:cNvPr id="34" name="Picture 33" descr="A group of people sitting on a rock next to a body of water&#10;&#10;Description automatically generated">
            <a:extLst>
              <a:ext uri="{FF2B5EF4-FFF2-40B4-BE49-F238E27FC236}">
                <a16:creationId xmlns:a16="http://schemas.microsoft.com/office/drawing/2014/main" id="{F4CDDF4E-B9F3-4A37-B190-2F9F2D55A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202" y="2208709"/>
            <a:ext cx="2497371" cy="1873028"/>
          </a:xfrm>
          <a:prstGeom prst="rect">
            <a:avLst/>
          </a:prstGeom>
        </p:spPr>
      </p:pic>
      <p:pic>
        <p:nvPicPr>
          <p:cNvPr id="36" name="Picture 35">
            <a:extLst>
              <a:ext uri="{FF2B5EF4-FFF2-40B4-BE49-F238E27FC236}">
                <a16:creationId xmlns:a16="http://schemas.microsoft.com/office/drawing/2014/main" id="{9BB35B09-B0CE-44D3-8B7D-77CE1A0FF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spTree>
    <p:extLst>
      <p:ext uri="{BB962C8B-B14F-4D97-AF65-F5344CB8AC3E}">
        <p14:creationId xmlns:p14="http://schemas.microsoft.com/office/powerpoint/2010/main" val="7236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1F155B-F6AE-435F-8BAA-E714A61A1179}"/>
              </a:ext>
            </a:extLst>
          </p:cNvPr>
          <p:cNvGrpSpPr/>
          <p:nvPr/>
        </p:nvGrpSpPr>
        <p:grpSpPr>
          <a:xfrm>
            <a:off x="9441987" y="0"/>
            <a:ext cx="2750011" cy="906867"/>
            <a:chOff x="9048391" y="0"/>
            <a:chExt cx="3143608" cy="1036663"/>
          </a:xfrm>
        </p:grpSpPr>
        <p:grpSp>
          <p:nvGrpSpPr>
            <p:cNvPr id="8" name="Group 7">
              <a:extLst>
                <a:ext uri="{FF2B5EF4-FFF2-40B4-BE49-F238E27FC236}">
                  <a16:creationId xmlns:a16="http://schemas.microsoft.com/office/drawing/2014/main" id="{32D58AE7-DEEF-43CC-AA46-B3791DC164BB}"/>
                </a:ext>
              </a:extLst>
            </p:cNvPr>
            <p:cNvGrpSpPr/>
            <p:nvPr userDrawn="1"/>
          </p:nvGrpSpPr>
          <p:grpSpPr>
            <a:xfrm>
              <a:off x="9048391" y="272759"/>
              <a:ext cx="3143607" cy="763904"/>
              <a:chOff x="8400492" y="3517306"/>
              <a:chExt cx="3791506" cy="921345"/>
            </a:xfrm>
          </p:grpSpPr>
          <p:sp>
            <p:nvSpPr>
              <p:cNvPr id="12" name="Rectangle 11">
                <a:extLst>
                  <a:ext uri="{FF2B5EF4-FFF2-40B4-BE49-F238E27FC236}">
                    <a16:creationId xmlns:a16="http://schemas.microsoft.com/office/drawing/2014/main" id="{32176FB7-B5C2-4EDB-A8AC-3FE7D9316BAD}"/>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83E1AD7-A010-41DC-B7BC-AEFE86980C1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BA33A4C-F1BC-47D9-ABC7-B4DE67A5C69E}"/>
                </a:ext>
              </a:extLst>
            </p:cNvPr>
            <p:cNvGrpSpPr/>
            <p:nvPr userDrawn="1"/>
          </p:nvGrpSpPr>
          <p:grpSpPr>
            <a:xfrm>
              <a:off x="9853248" y="0"/>
              <a:ext cx="2338751" cy="510441"/>
              <a:chOff x="9371231" y="3026573"/>
              <a:chExt cx="2820768" cy="615643"/>
            </a:xfrm>
          </p:grpSpPr>
          <p:sp>
            <p:nvSpPr>
              <p:cNvPr id="10" name="Rectangle 9">
                <a:extLst>
                  <a:ext uri="{FF2B5EF4-FFF2-40B4-BE49-F238E27FC236}">
                    <a16:creationId xmlns:a16="http://schemas.microsoft.com/office/drawing/2014/main" id="{1198EEF5-1DB1-43BC-950B-CF17DD959439}"/>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3C9825B-A0C5-4EB2-816A-B2E68C118F44}"/>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41" name="Picture 40">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sp>
        <p:nvSpPr>
          <p:cNvPr id="50" name="Rectangle 49">
            <a:extLst>
              <a:ext uri="{FF2B5EF4-FFF2-40B4-BE49-F238E27FC236}">
                <a16:creationId xmlns:a16="http://schemas.microsoft.com/office/drawing/2014/main" id="{A56E3795-0D32-439B-ADD7-C69B96648C56}"/>
              </a:ext>
            </a:extLst>
          </p:cNvPr>
          <p:cNvSpPr/>
          <p:nvPr/>
        </p:nvSpPr>
        <p:spPr>
          <a:xfrm>
            <a:off x="867149" y="556001"/>
            <a:ext cx="7620868"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800" b="1" dirty="0" smtClean="0">
                <a:solidFill>
                  <a:srgbClr val="595E61"/>
                </a:solidFill>
                <a:latin typeface="Avenir Next LT Pro" panose="020B0504020202020204" pitchFamily="34" charset="0"/>
                <a:ea typeface="+mj-ea"/>
                <a:cs typeface="+mj-cs"/>
              </a:rPr>
              <a:t>OUTCOMES - ACTIONS</a:t>
            </a:r>
            <a:endParaRPr lang="en-US" sz="4800" b="1" dirty="0">
              <a:solidFill>
                <a:srgbClr val="595E61"/>
              </a:solidFill>
              <a:latin typeface="Avenir Next LT Pro" panose="020B0504020202020204" pitchFamily="34" charset="0"/>
              <a:ea typeface="+mj-ea"/>
              <a:cs typeface="+mj-cs"/>
            </a:endParaRPr>
          </a:p>
        </p:txBody>
      </p:sp>
      <p:cxnSp>
        <p:nvCxnSpPr>
          <p:cNvPr id="3" name="Straight Arrow Connector 2"/>
          <p:cNvCxnSpPr/>
          <p:nvPr/>
        </p:nvCxnSpPr>
        <p:spPr>
          <a:xfrm>
            <a:off x="7564867" y="4456946"/>
            <a:ext cx="504028" cy="0"/>
          </a:xfrm>
          <a:prstGeom prst="straightConnector1">
            <a:avLst/>
          </a:prstGeom>
          <a:ln w="57150">
            <a:solidFill>
              <a:srgbClr val="DB601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7DD132-BB8E-4D76-B9F1-D5960F54AD2B}"/>
              </a:ext>
            </a:extLst>
          </p:cNvPr>
          <p:cNvCxnSpPr>
            <a:cxnSpLocks/>
          </p:cNvCxnSpPr>
          <p:nvPr/>
        </p:nvCxnSpPr>
        <p:spPr>
          <a:xfrm flipV="1">
            <a:off x="999672" y="1257732"/>
            <a:ext cx="7213599" cy="8330"/>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4"/>
          <a:srcRect l="50416" t="16431" r="9896" b="39399"/>
          <a:stretch/>
        </p:blipFill>
        <p:spPr>
          <a:xfrm>
            <a:off x="-60145" y="1853491"/>
            <a:ext cx="12786001" cy="4194882"/>
          </a:xfrm>
          <a:prstGeom prst="rect">
            <a:avLst/>
          </a:prstGeom>
        </p:spPr>
      </p:pic>
    </p:spTree>
    <p:extLst>
      <p:ext uri="{BB962C8B-B14F-4D97-AF65-F5344CB8AC3E}">
        <p14:creationId xmlns:p14="http://schemas.microsoft.com/office/powerpoint/2010/main" val="79493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2275</Words>
  <Application>Microsoft Office PowerPoint</Application>
  <PresentationFormat>Widescreen</PresentationFormat>
  <Paragraphs>329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LT Pro</vt:lpstr>
      <vt:lpstr>Avenir Next LT Pro Light</vt:lpstr>
      <vt:lpstr>AvenirNext LT Pro Light</vt:lpstr>
      <vt:lpstr>AvenirNext LT Pro Regular</vt:lpstr>
      <vt:lpstr>Calibri</vt:lpstr>
      <vt:lpstr>Calibri Light</vt:lpstr>
      <vt:lpstr>Wingdings</vt:lpstr>
      <vt:lpstr>Office Theme</vt:lpstr>
      <vt:lpstr>WATER 2022 (WATER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WATER ’22 BUDGET </vt:lpstr>
      <vt:lpstr>WATER ’22 TIMELINE</vt:lpstr>
      <vt:lpstr>STEERING COMMITTEE</vt:lpstr>
      <vt:lpstr>EARLY MESSAGING THEMES</vt:lpstr>
      <vt:lpstr>’22 BASIN EVENTS</vt:lpstr>
      <vt:lpstr>OUTREACH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Proactive Watershed Protection</dc:title>
  <dc:creator>Caitlin Coleman</dc:creator>
  <cp:lastModifiedBy>Jayla Poppleton</cp:lastModifiedBy>
  <cp:revision>406</cp:revision>
  <cp:lastPrinted>2018-06-25T14:14:10Z</cp:lastPrinted>
  <dcterms:created xsi:type="dcterms:W3CDTF">2018-06-22T15:15:19Z</dcterms:created>
  <dcterms:modified xsi:type="dcterms:W3CDTF">2021-10-05T04:25:48Z</dcterms:modified>
</cp:coreProperties>
</file>